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72" r:id="rId5"/>
    <p:sldId id="273" r:id="rId6"/>
    <p:sldId id="274" r:id="rId7"/>
    <p:sldId id="261" r:id="rId8"/>
    <p:sldId id="263" r:id="rId9"/>
    <p:sldId id="264" r:id="rId10"/>
    <p:sldId id="265" r:id="rId11"/>
    <p:sldId id="267" r:id="rId12"/>
    <p:sldId id="268" r:id="rId13"/>
    <p:sldId id="269" r:id="rId14"/>
    <p:sldId id="270" r:id="rId15"/>
    <p:sldId id="27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6" d="100"/>
          <a:sy n="76" d="100"/>
        </p:scale>
        <p:origin x="-1206"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9E2022-AE29-0B44-A051-1C887AF67E04}"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3A6D3-AAFB-A94D-BD3C-13707CDE5329}"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9E2022-AE29-0B44-A051-1C887AF67E04}"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3A6D3-AAFB-A94D-BD3C-13707CDE5329}"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9E2022-AE29-0B44-A051-1C887AF67E04}"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3A6D3-AAFB-A94D-BD3C-13707CDE5329}"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9E2022-AE29-0B44-A051-1C887AF67E04}"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3A6D3-AAFB-A94D-BD3C-13707CDE5329}"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9E2022-AE29-0B44-A051-1C887AF67E04}"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3A6D3-AAFB-A94D-BD3C-13707CDE5329}"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9E2022-AE29-0B44-A051-1C887AF67E04}" type="datetimeFigureOut">
              <a:rPr lang="en-US" smtClean="0"/>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3A6D3-AAFB-A94D-BD3C-13707CDE5329}"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9E2022-AE29-0B44-A051-1C887AF67E04}" type="datetimeFigureOut">
              <a:rPr lang="en-US" smtClean="0"/>
              <a:t>9/25/2014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03A6D3-AAFB-A94D-BD3C-13707CDE5329}"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9E2022-AE29-0B44-A051-1C887AF67E04}" type="datetimeFigureOut">
              <a:rPr lang="en-US" smtClean="0"/>
              <a:t>9/25/2014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03A6D3-AAFB-A94D-BD3C-13707CDE5329}"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9E2022-AE29-0B44-A051-1C887AF67E04}" type="datetimeFigureOut">
              <a:rPr lang="en-US" smtClean="0"/>
              <a:t>9/25/2014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03A6D3-AAFB-A94D-BD3C-13707CDE5329}"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9E2022-AE29-0B44-A051-1C887AF67E04}" type="datetimeFigureOut">
              <a:rPr lang="en-US" smtClean="0"/>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3A6D3-AAFB-A94D-BD3C-13707CDE5329}"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9E2022-AE29-0B44-A051-1C887AF67E04}" type="datetimeFigureOut">
              <a:rPr lang="en-US" smtClean="0"/>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3A6D3-AAFB-A94D-BD3C-13707CDE5329}"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E2022-AE29-0B44-A051-1C887AF67E04}" type="datetimeFigureOut">
              <a:rPr lang="en-US" smtClean="0"/>
              <a:t>9/25/2014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3A6D3-AAFB-A94D-BD3C-13707CDE5329}"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89608"/>
            <a:ext cx="7772400" cy="1470025"/>
          </a:xfrm>
        </p:spPr>
        <p:txBody>
          <a:bodyPr>
            <a:noAutofit/>
          </a:bodyPr>
          <a:lstStyle/>
          <a:p>
            <a:r>
              <a:rPr lang="en-US" sz="3000" dirty="0" smtClean="0"/>
              <a:t>Kenneth Grahame’s Invocation of Classical Epic Motifs in </a:t>
            </a:r>
            <a:r>
              <a:rPr lang="en-US" sz="3000" i="1" dirty="0" smtClean="0"/>
              <a:t>The Wind in the Willows</a:t>
            </a:r>
            <a:r>
              <a:rPr lang="en-US" sz="3000" dirty="0"/>
              <a:t/>
            </a:r>
            <a:br>
              <a:rPr lang="en-US" sz="3000" dirty="0"/>
            </a:br>
            <a:r>
              <a:rPr lang="en-US" sz="3000" dirty="0" smtClean="0"/>
              <a:t/>
            </a:r>
            <a:br>
              <a:rPr lang="en-US" sz="3000" dirty="0" smtClean="0"/>
            </a:br>
            <a:r>
              <a:rPr lang="en-US" sz="3000" dirty="0" smtClean="0"/>
              <a:t>or </a:t>
            </a:r>
            <a:r>
              <a:rPr lang="en-US" sz="3000" dirty="0"/>
              <a:t/>
            </a:r>
            <a:br>
              <a:rPr lang="en-US" sz="3000" dirty="0"/>
            </a:br>
            <a:r>
              <a:rPr lang="en-US" sz="3000" dirty="0" smtClean="0"/>
              <a:t/>
            </a:r>
            <a:br>
              <a:rPr lang="en-US" sz="3000" dirty="0" smtClean="0"/>
            </a:br>
            <a:r>
              <a:rPr lang="en-US" sz="4500" dirty="0" smtClean="0">
                <a:solidFill>
                  <a:srgbClr val="FF0000"/>
                </a:solidFill>
              </a:rPr>
              <a:t>The Siren Song of Pan</a:t>
            </a:r>
            <a:endParaRPr lang="en-US" sz="4500" dirty="0">
              <a:solidFill>
                <a:srgbClr val="FF0000"/>
              </a:solidFill>
            </a:endParaRPr>
          </a:p>
        </p:txBody>
      </p:sp>
      <p:sp>
        <p:nvSpPr>
          <p:cNvPr id="3" name="Subtitle 2"/>
          <p:cNvSpPr>
            <a:spLocks noGrp="1"/>
          </p:cNvSpPr>
          <p:nvPr>
            <p:ph type="subTitle" idx="1"/>
          </p:nvPr>
        </p:nvSpPr>
        <p:spPr>
          <a:xfrm>
            <a:off x="1371600" y="4373041"/>
            <a:ext cx="6400800" cy="1752600"/>
          </a:xfrm>
        </p:spPr>
        <p:txBody>
          <a:bodyPr>
            <a:normAutofit/>
          </a:bodyPr>
          <a:lstStyle/>
          <a:p>
            <a:r>
              <a:rPr lang="en-US" dirty="0" smtClean="0"/>
              <a:t>Daniel Harris-McCoy</a:t>
            </a:r>
          </a:p>
          <a:p>
            <a:r>
              <a:rPr lang="en-US" dirty="0" smtClean="0"/>
              <a:t>Assistant Professor of Classics</a:t>
            </a:r>
            <a:endParaRPr lang="en-US" dirty="0"/>
          </a:p>
          <a:p>
            <a:r>
              <a:rPr lang="en-US" dirty="0" smtClean="0"/>
              <a:t>UH </a:t>
            </a:r>
            <a:r>
              <a:rPr lang="en-US" dirty="0" err="1" smtClean="0"/>
              <a:t>Mānoa</a:t>
            </a:r>
            <a:endParaRPr lang="en-US" dirty="0"/>
          </a:p>
        </p:txBody>
      </p:sp>
    </p:spTree>
    <p:extLst>
      <p:ext uri="{BB962C8B-B14F-4D97-AF65-F5344CB8AC3E}">
        <p14:creationId xmlns:p14="http://schemas.microsoft.com/office/powerpoint/2010/main" val="2703356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123" y="274638"/>
            <a:ext cx="8503798" cy="1143000"/>
          </a:xfrm>
        </p:spPr>
        <p:txBody>
          <a:bodyPr>
            <a:normAutofit fontScale="90000"/>
          </a:bodyPr>
          <a:lstStyle/>
          <a:p>
            <a:r>
              <a:rPr lang="en-US" dirty="0" smtClean="0">
                <a:solidFill>
                  <a:srgbClr val="FF0000"/>
                </a:solidFill>
              </a:rPr>
              <a:t>Homer’s Sirens and “Piper at the Gates”</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a:t>Located at the </a:t>
            </a:r>
            <a:r>
              <a:rPr lang="en-US" dirty="0" smtClean="0"/>
              <a:t>mid-</a:t>
            </a:r>
            <a:r>
              <a:rPr lang="en-US" dirty="0"/>
              <a:t>point of each text</a:t>
            </a:r>
          </a:p>
          <a:p>
            <a:pPr marL="0" indent="0">
              <a:buNone/>
            </a:pPr>
            <a:endParaRPr lang="en-US" dirty="0"/>
          </a:p>
          <a:p>
            <a:r>
              <a:rPr lang="en-US" dirty="0" smtClean="0"/>
              <a:t>Mystic encounters</a:t>
            </a:r>
          </a:p>
          <a:p>
            <a:pPr marL="0" indent="0">
              <a:buNone/>
            </a:pPr>
            <a:endParaRPr lang="en-US" dirty="0"/>
          </a:p>
          <a:p>
            <a:r>
              <a:rPr lang="en-US" dirty="0" smtClean="0"/>
              <a:t>Bewitching songs</a:t>
            </a:r>
          </a:p>
          <a:p>
            <a:pPr marL="0" indent="0">
              <a:buNone/>
            </a:pPr>
            <a:endParaRPr lang="en-US" dirty="0"/>
          </a:p>
          <a:p>
            <a:r>
              <a:rPr lang="en-US" dirty="0" smtClean="0"/>
              <a:t>“Marine” contexts</a:t>
            </a:r>
            <a:endParaRPr lang="en-US" dirty="0"/>
          </a:p>
        </p:txBody>
      </p:sp>
      <p:pic>
        <p:nvPicPr>
          <p:cNvPr id="4" name="Picture 3"/>
          <p:cNvPicPr>
            <a:picLocks noChangeAspect="1"/>
          </p:cNvPicPr>
          <p:nvPr/>
        </p:nvPicPr>
        <p:blipFill>
          <a:blip r:embed="rId2"/>
          <a:stretch>
            <a:fillRect/>
          </a:stretch>
        </p:blipFill>
        <p:spPr>
          <a:xfrm>
            <a:off x="5192199" y="2429810"/>
            <a:ext cx="2731797" cy="4241115"/>
          </a:xfrm>
          <a:prstGeom prst="rect">
            <a:avLst/>
          </a:prstGeom>
        </p:spPr>
      </p:pic>
    </p:spTree>
    <p:extLst>
      <p:ext uri="{BB962C8B-B14F-4D97-AF65-F5344CB8AC3E}">
        <p14:creationId xmlns:p14="http://schemas.microsoft.com/office/powerpoint/2010/main" val="1037150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More Precise Parallels</a:t>
            </a:r>
            <a:endParaRPr lang="en-US" dirty="0">
              <a:solidFill>
                <a:srgbClr val="FF0000"/>
              </a:solidFill>
            </a:endParaRPr>
          </a:p>
        </p:txBody>
      </p:sp>
      <p:sp>
        <p:nvSpPr>
          <p:cNvPr id="3" name="Content Placeholder 2"/>
          <p:cNvSpPr>
            <a:spLocks noGrp="1"/>
          </p:cNvSpPr>
          <p:nvPr>
            <p:ph idx="1"/>
          </p:nvPr>
        </p:nvSpPr>
        <p:spPr>
          <a:xfrm>
            <a:off x="457200" y="1296474"/>
            <a:ext cx="8229600" cy="5040359"/>
          </a:xfrm>
        </p:spPr>
        <p:txBody>
          <a:bodyPr>
            <a:normAutofit fontScale="92500" lnSpcReduction="10000"/>
          </a:bodyPr>
          <a:lstStyle/>
          <a:p>
            <a:endParaRPr lang="en-US" dirty="0" smtClean="0"/>
          </a:p>
          <a:p>
            <a:r>
              <a:rPr lang="en-US" dirty="0" smtClean="0"/>
              <a:t>Willingness </a:t>
            </a:r>
            <a:r>
              <a:rPr lang="en-US" dirty="0"/>
              <a:t>to face death to hear the </a:t>
            </a:r>
            <a:r>
              <a:rPr lang="en-US" dirty="0" smtClean="0"/>
              <a:t>music</a:t>
            </a:r>
          </a:p>
          <a:p>
            <a:endParaRPr lang="en-US" dirty="0" smtClean="0"/>
          </a:p>
          <a:p>
            <a:pPr lvl="1" algn="just"/>
            <a:r>
              <a:rPr lang="en-US" sz="2600" dirty="0" smtClean="0"/>
              <a:t>‘[Rat] might </a:t>
            </a:r>
            <a:r>
              <a:rPr lang="en-US" sz="2600" dirty="0"/>
              <a:t>not refuse, were Death himself waiting to strike him instantly, once he had looked with mortal eye on things rightly kept hidden</a:t>
            </a:r>
            <a:r>
              <a:rPr lang="en-US" sz="2600" dirty="0" smtClean="0"/>
              <a:t>’ (174)</a:t>
            </a:r>
          </a:p>
          <a:p>
            <a:pPr lvl="1"/>
            <a:endParaRPr lang="en-US" dirty="0"/>
          </a:p>
          <a:p>
            <a:r>
              <a:rPr lang="en-US" dirty="0" smtClean="0"/>
              <a:t>“…thin, clear, happy call of distant piping”</a:t>
            </a:r>
          </a:p>
          <a:p>
            <a:pPr lvl="1"/>
            <a:r>
              <a:rPr lang="en-US" sz="2600" dirty="0" smtClean="0"/>
              <a:t>Cf. Siren’s song as </a:t>
            </a:r>
            <a:r>
              <a:rPr lang="en-US" sz="2600" dirty="0" err="1" smtClean="0"/>
              <a:t>λιγουρά</a:t>
            </a:r>
            <a:r>
              <a:rPr lang="en-US" sz="2600" dirty="0" smtClean="0"/>
              <a:t>: </a:t>
            </a:r>
            <a:r>
              <a:rPr lang="en-US" sz="2600" dirty="0"/>
              <a:t>‘clear’, ‘sweet’, </a:t>
            </a:r>
            <a:r>
              <a:rPr lang="en-US" sz="2600" dirty="0" smtClean="0"/>
              <a:t>‘</a:t>
            </a:r>
            <a:r>
              <a:rPr lang="en-US" sz="2600" dirty="0"/>
              <a:t>shrill’ </a:t>
            </a:r>
            <a:r>
              <a:rPr lang="en-US" sz="2600" dirty="0" smtClean="0"/>
              <a:t> </a:t>
            </a:r>
            <a:endParaRPr lang="en-US" sz="2600" dirty="0"/>
          </a:p>
          <a:p>
            <a:endParaRPr lang="en-US" dirty="0" smtClean="0"/>
          </a:p>
          <a:p>
            <a:r>
              <a:rPr lang="en-US" dirty="0" smtClean="0"/>
              <a:t>Parallel island-settings</a:t>
            </a:r>
            <a:endParaRPr lang="en-US" dirty="0"/>
          </a:p>
        </p:txBody>
      </p:sp>
    </p:spTree>
    <p:extLst>
      <p:ext uri="{BB962C8B-B14F-4D97-AF65-F5344CB8AC3E}">
        <p14:creationId xmlns:p14="http://schemas.microsoft.com/office/powerpoint/2010/main" val="1922866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Homer, Virgil, “Piper”, and </a:t>
            </a:r>
            <a:r>
              <a:rPr lang="en-US" i="1" dirty="0" err="1" smtClean="0">
                <a:solidFill>
                  <a:srgbClr val="FF0000"/>
                </a:solidFill>
              </a:rPr>
              <a:t>Katabasis</a:t>
            </a:r>
            <a:endParaRPr lang="en-US" i="1"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US" dirty="0" smtClean="0"/>
              <a:t>Descent and reception of prophecy/vision</a:t>
            </a:r>
          </a:p>
          <a:p>
            <a:endParaRPr lang="en-US" dirty="0" smtClean="0"/>
          </a:p>
          <a:p>
            <a:pPr lvl="1"/>
            <a:r>
              <a:rPr lang="en-US" sz="2400" dirty="0" err="1" smtClean="0"/>
              <a:t>Teiresias</a:t>
            </a:r>
            <a:r>
              <a:rPr lang="en-US" sz="2400" dirty="0" smtClean="0"/>
              <a:t> on Odysseus’ return and post-Ithacan future in Homer’s </a:t>
            </a:r>
            <a:r>
              <a:rPr lang="en-US" sz="2400" i="1" dirty="0" smtClean="0"/>
              <a:t>Odyssey</a:t>
            </a:r>
          </a:p>
          <a:p>
            <a:pPr lvl="1"/>
            <a:r>
              <a:rPr lang="en-US" sz="2400" dirty="0" err="1" smtClean="0"/>
              <a:t>Anchises</a:t>
            </a:r>
            <a:r>
              <a:rPr lang="en-US" sz="2400" dirty="0" smtClean="0"/>
              <a:t> offers vision of the future glory of Rome in Virgil’s </a:t>
            </a:r>
            <a:r>
              <a:rPr lang="en-US" sz="2400" i="1" dirty="0" err="1" smtClean="0"/>
              <a:t>Aeneid</a:t>
            </a:r>
            <a:endParaRPr lang="en-US" sz="2400" i="1" dirty="0" smtClean="0"/>
          </a:p>
          <a:p>
            <a:endParaRPr lang="en-US" dirty="0" smtClean="0"/>
          </a:p>
          <a:p>
            <a:r>
              <a:rPr lang="en-US" dirty="0" smtClean="0"/>
              <a:t>Central position in each text</a:t>
            </a:r>
            <a:endParaRPr lang="en-US" dirty="0"/>
          </a:p>
          <a:p>
            <a:pPr lvl="1"/>
            <a:r>
              <a:rPr lang="en-US" sz="2400" i="1" dirty="0" smtClean="0"/>
              <a:t>Odyssey</a:t>
            </a:r>
            <a:r>
              <a:rPr lang="en-US" sz="2400" dirty="0" smtClean="0"/>
              <a:t> Bk. 11</a:t>
            </a:r>
          </a:p>
          <a:p>
            <a:pPr lvl="1"/>
            <a:r>
              <a:rPr lang="en-US" sz="2400" i="1" dirty="0" err="1" smtClean="0"/>
              <a:t>Aeneid</a:t>
            </a:r>
            <a:r>
              <a:rPr lang="en-US" sz="2400" dirty="0" smtClean="0"/>
              <a:t> Bk. 6</a:t>
            </a:r>
          </a:p>
          <a:p>
            <a:pPr lvl="1"/>
            <a:r>
              <a:rPr lang="en-US" sz="2400" i="1" dirty="0" smtClean="0"/>
              <a:t>WITW</a:t>
            </a:r>
            <a:r>
              <a:rPr lang="en-US" sz="2400" dirty="0" smtClean="0"/>
              <a:t> Ch. 7</a:t>
            </a:r>
          </a:p>
          <a:p>
            <a:pPr lvl="1"/>
            <a:endParaRPr lang="en-US" sz="2400" dirty="0"/>
          </a:p>
          <a:p>
            <a:r>
              <a:rPr lang="en-US" dirty="0" smtClean="0"/>
              <a:t>Parallel use of death-imagery</a:t>
            </a:r>
          </a:p>
          <a:p>
            <a:pPr lvl="1"/>
            <a:r>
              <a:rPr lang="en-US" dirty="0" smtClean="0"/>
              <a:t>‘</a:t>
            </a:r>
            <a:r>
              <a:rPr lang="en-US" dirty="0"/>
              <a:t>“I feel just as you do, Mole; simply dead tired, though not body tired”’ (181-82) . </a:t>
            </a:r>
            <a:endParaRPr lang="en-US" dirty="0" smtClean="0"/>
          </a:p>
          <a:p>
            <a:endParaRPr lang="en-US" dirty="0"/>
          </a:p>
          <a:p>
            <a:endParaRPr lang="en-US" dirty="0"/>
          </a:p>
        </p:txBody>
      </p:sp>
    </p:spTree>
    <p:extLst>
      <p:ext uri="{BB962C8B-B14F-4D97-AF65-F5344CB8AC3E}">
        <p14:creationId xmlns:p14="http://schemas.microsoft.com/office/powerpoint/2010/main" val="193029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Topography</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Sacred space</a:t>
            </a:r>
          </a:p>
          <a:p>
            <a:endParaRPr lang="en-US" dirty="0"/>
          </a:p>
          <a:p>
            <a:r>
              <a:rPr lang="en-US" dirty="0" smtClean="0"/>
              <a:t>Grass and groves</a:t>
            </a:r>
          </a:p>
          <a:p>
            <a:endParaRPr lang="en-US" dirty="0"/>
          </a:p>
          <a:p>
            <a:r>
              <a:rPr lang="en-US" dirty="0" smtClean="0"/>
              <a:t>Wafting music</a:t>
            </a:r>
            <a:endParaRPr lang="en-US" dirty="0"/>
          </a:p>
        </p:txBody>
      </p:sp>
      <p:pic>
        <p:nvPicPr>
          <p:cNvPr id="4" name="Picture 3"/>
          <p:cNvPicPr>
            <a:picLocks noChangeAspect="1"/>
          </p:cNvPicPr>
          <p:nvPr/>
        </p:nvPicPr>
        <p:blipFill>
          <a:blip r:embed="rId2"/>
          <a:stretch>
            <a:fillRect/>
          </a:stretch>
        </p:blipFill>
        <p:spPr>
          <a:xfrm>
            <a:off x="4190562" y="2112719"/>
            <a:ext cx="4258018" cy="2915904"/>
          </a:xfrm>
          <a:prstGeom prst="rect">
            <a:avLst/>
          </a:prstGeom>
        </p:spPr>
      </p:pic>
    </p:spTree>
    <p:extLst>
      <p:ext uri="{BB962C8B-B14F-4D97-AF65-F5344CB8AC3E}">
        <p14:creationId xmlns:p14="http://schemas.microsoft.com/office/powerpoint/2010/main" val="3829201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Prominence of Sleep and Dreams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Dreams suffuse Virgil’s Underworld</a:t>
            </a:r>
          </a:p>
          <a:p>
            <a:pPr lvl="1"/>
            <a:endParaRPr lang="en-US" sz="2400" dirty="0" smtClean="0"/>
          </a:p>
          <a:p>
            <a:pPr lvl="1"/>
            <a:r>
              <a:rPr lang="en-US" sz="2400" dirty="0" smtClean="0"/>
              <a:t>Father </a:t>
            </a:r>
            <a:r>
              <a:rPr lang="en-US" sz="2400" dirty="0" err="1" smtClean="0"/>
              <a:t>Anchises</a:t>
            </a:r>
            <a:r>
              <a:rPr lang="en-US" sz="2400" dirty="0" smtClean="0"/>
              <a:t> lures Aeneas to Underworld in dreams</a:t>
            </a:r>
            <a:endParaRPr lang="en-US" sz="2400" dirty="0"/>
          </a:p>
          <a:p>
            <a:pPr lvl="1"/>
            <a:r>
              <a:rPr lang="en-US" sz="2400" dirty="0" smtClean="0"/>
              <a:t>The Famous Gates </a:t>
            </a:r>
            <a:r>
              <a:rPr lang="en-US" sz="2400" dirty="0"/>
              <a:t>of Sleep </a:t>
            </a:r>
            <a:r>
              <a:rPr lang="en-US" sz="2400" dirty="0" smtClean="0"/>
              <a:t>(of Ivory </a:t>
            </a:r>
            <a:r>
              <a:rPr lang="en-US" sz="2400" dirty="0"/>
              <a:t>and Horn)</a:t>
            </a:r>
          </a:p>
          <a:p>
            <a:pPr marL="0" indent="0">
              <a:buNone/>
            </a:pPr>
            <a:endParaRPr lang="en-US" dirty="0" smtClean="0"/>
          </a:p>
          <a:p>
            <a:r>
              <a:rPr lang="en-US" dirty="0" smtClean="0"/>
              <a:t>Day</a:t>
            </a:r>
            <a:r>
              <a:rPr lang="en-US" dirty="0"/>
              <a:t>/Night </a:t>
            </a:r>
            <a:r>
              <a:rPr lang="en-US" dirty="0" smtClean="0"/>
              <a:t>structure of narratives</a:t>
            </a:r>
            <a:endParaRPr lang="en-US" dirty="0"/>
          </a:p>
          <a:p>
            <a:pPr lvl="1"/>
            <a:endParaRPr lang="en-US" dirty="0" smtClean="0"/>
          </a:p>
        </p:txBody>
      </p:sp>
      <p:pic>
        <p:nvPicPr>
          <p:cNvPr id="5" name="Picture 4"/>
          <p:cNvPicPr>
            <a:picLocks noChangeAspect="1"/>
          </p:cNvPicPr>
          <p:nvPr/>
        </p:nvPicPr>
        <p:blipFill>
          <a:blip r:embed="rId2"/>
          <a:stretch>
            <a:fillRect/>
          </a:stretch>
        </p:blipFill>
        <p:spPr>
          <a:xfrm>
            <a:off x="3099916" y="4747962"/>
            <a:ext cx="3195103" cy="1991314"/>
          </a:xfrm>
          <a:prstGeom prst="rect">
            <a:avLst/>
          </a:prstGeom>
        </p:spPr>
      </p:pic>
    </p:spTree>
    <p:extLst>
      <p:ext uri="{BB962C8B-B14F-4D97-AF65-F5344CB8AC3E}">
        <p14:creationId xmlns:p14="http://schemas.microsoft.com/office/powerpoint/2010/main" val="1283744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7362"/>
            <a:ext cx="8229600" cy="1143000"/>
          </a:xfrm>
        </p:spPr>
        <p:txBody>
          <a:bodyPr>
            <a:noAutofit/>
          </a:bodyPr>
          <a:lstStyle/>
          <a:p>
            <a:r>
              <a:rPr lang="en-US" sz="7200" dirty="0" smtClean="0">
                <a:solidFill>
                  <a:srgbClr val="FF0000"/>
                </a:solidFill>
              </a:rPr>
              <a:t>So What?</a:t>
            </a:r>
            <a:endParaRPr lang="en-US" sz="7200" dirty="0">
              <a:solidFill>
                <a:srgbClr val="FF0000"/>
              </a:solidFill>
            </a:endParaRPr>
          </a:p>
        </p:txBody>
      </p:sp>
    </p:spTree>
    <p:extLst>
      <p:ext uri="{BB962C8B-B14F-4D97-AF65-F5344CB8AC3E}">
        <p14:creationId xmlns:p14="http://schemas.microsoft.com/office/powerpoint/2010/main" val="3086377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105" y="1007545"/>
            <a:ext cx="8229600" cy="4525963"/>
          </a:xfrm>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4800" dirty="0" smtClean="0">
                <a:solidFill>
                  <a:srgbClr val="FF0000"/>
                </a:solidFill>
              </a:rPr>
              <a:t>I’m a “Classicist”</a:t>
            </a:r>
            <a:endParaRPr lang="en-US" sz="4800" dirty="0">
              <a:solidFill>
                <a:srgbClr val="FF0000"/>
              </a:solidFill>
            </a:endParaRPr>
          </a:p>
        </p:txBody>
      </p:sp>
      <p:pic>
        <p:nvPicPr>
          <p:cNvPr id="5" name="Picture 4"/>
          <p:cNvPicPr>
            <a:picLocks noChangeAspect="1"/>
          </p:cNvPicPr>
          <p:nvPr/>
        </p:nvPicPr>
        <p:blipFill>
          <a:blip r:embed="rId2"/>
          <a:stretch>
            <a:fillRect/>
          </a:stretch>
        </p:blipFill>
        <p:spPr>
          <a:xfrm>
            <a:off x="286656" y="861794"/>
            <a:ext cx="1817914" cy="2038535"/>
          </a:xfrm>
          <a:prstGeom prst="rect">
            <a:avLst/>
          </a:prstGeom>
        </p:spPr>
      </p:pic>
      <p:pic>
        <p:nvPicPr>
          <p:cNvPr id="6" name="Picture 5"/>
          <p:cNvPicPr>
            <a:picLocks noChangeAspect="1"/>
          </p:cNvPicPr>
          <p:nvPr/>
        </p:nvPicPr>
        <p:blipFill>
          <a:blip r:embed="rId3"/>
          <a:stretch>
            <a:fillRect/>
          </a:stretch>
        </p:blipFill>
        <p:spPr>
          <a:xfrm>
            <a:off x="6697172" y="3779696"/>
            <a:ext cx="1989628" cy="2449352"/>
          </a:xfrm>
          <a:prstGeom prst="rect">
            <a:avLst/>
          </a:prstGeom>
        </p:spPr>
      </p:pic>
      <p:pic>
        <p:nvPicPr>
          <p:cNvPr id="7" name="Picture 6"/>
          <p:cNvPicPr>
            <a:picLocks noChangeAspect="1"/>
          </p:cNvPicPr>
          <p:nvPr/>
        </p:nvPicPr>
        <p:blipFill>
          <a:blip r:embed="rId4"/>
          <a:stretch>
            <a:fillRect/>
          </a:stretch>
        </p:blipFill>
        <p:spPr>
          <a:xfrm>
            <a:off x="888999" y="4039809"/>
            <a:ext cx="3302000" cy="2320636"/>
          </a:xfrm>
          <a:prstGeom prst="rect">
            <a:avLst/>
          </a:prstGeom>
        </p:spPr>
      </p:pic>
      <p:pic>
        <p:nvPicPr>
          <p:cNvPr id="8" name="Picture 7"/>
          <p:cNvPicPr>
            <a:picLocks noChangeAspect="1"/>
          </p:cNvPicPr>
          <p:nvPr/>
        </p:nvPicPr>
        <p:blipFill>
          <a:blip r:embed="rId5"/>
          <a:stretch>
            <a:fillRect/>
          </a:stretch>
        </p:blipFill>
        <p:spPr>
          <a:xfrm>
            <a:off x="3787624" y="350158"/>
            <a:ext cx="2909548" cy="2085258"/>
          </a:xfrm>
          <a:prstGeom prst="rect">
            <a:avLst/>
          </a:prstGeom>
        </p:spPr>
      </p:pic>
    </p:spTree>
    <p:extLst>
      <p:ext uri="{BB962C8B-B14F-4D97-AF65-F5344CB8AC3E}">
        <p14:creationId xmlns:p14="http://schemas.microsoft.com/office/powerpoint/2010/main" val="1960357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7250"/>
            <a:ext cx="8229600" cy="1143000"/>
          </a:xfrm>
        </p:spPr>
        <p:txBody>
          <a:bodyPr>
            <a:normAutofit fontScale="90000"/>
          </a:bodyPr>
          <a:lstStyle/>
          <a:p>
            <a:r>
              <a:rPr lang="en-US" sz="5300" i="1" dirty="0" smtClean="0"/>
              <a:t>The Wind in the Willows</a:t>
            </a:r>
            <a:r>
              <a:rPr lang="en-US" sz="5300" dirty="0" smtClean="0"/>
              <a:t>:</a:t>
            </a:r>
            <a:r>
              <a:rPr lang="en-US" dirty="0" smtClean="0"/>
              <a:t> </a:t>
            </a:r>
            <a:br>
              <a:rPr lang="en-US" dirty="0" smtClean="0"/>
            </a:br>
            <a:r>
              <a:rPr lang="en-US" dirty="0" smtClean="0"/>
              <a:t>My “Conversion” Story</a:t>
            </a:r>
            <a:endParaRPr lang="en-US" dirty="0"/>
          </a:p>
        </p:txBody>
      </p:sp>
      <p:sp>
        <p:nvSpPr>
          <p:cNvPr id="3" name="Content Placeholder 2"/>
          <p:cNvSpPr>
            <a:spLocks noGrp="1"/>
          </p:cNvSpPr>
          <p:nvPr>
            <p:ph idx="1"/>
          </p:nvPr>
        </p:nvSpPr>
        <p:spPr>
          <a:xfrm>
            <a:off x="445175" y="541797"/>
            <a:ext cx="8229600" cy="4525963"/>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4800" dirty="0" smtClean="0">
                <a:solidFill>
                  <a:srgbClr val="FF0000"/>
                </a:solidFill>
              </a:rPr>
              <a:t>India, 2002-3</a:t>
            </a:r>
            <a:endParaRPr lang="en-US" sz="4800" dirty="0">
              <a:solidFill>
                <a:srgbClr val="FF0000"/>
              </a:solidFill>
            </a:endParaRPr>
          </a:p>
        </p:txBody>
      </p:sp>
      <p:pic>
        <p:nvPicPr>
          <p:cNvPr id="4" name="Picture 3"/>
          <p:cNvPicPr>
            <a:picLocks noChangeAspect="1"/>
          </p:cNvPicPr>
          <p:nvPr/>
        </p:nvPicPr>
        <p:blipFill>
          <a:blip r:embed="rId2"/>
          <a:stretch>
            <a:fillRect/>
          </a:stretch>
        </p:blipFill>
        <p:spPr>
          <a:xfrm>
            <a:off x="418719" y="3820838"/>
            <a:ext cx="3333903" cy="2017011"/>
          </a:xfrm>
          <a:prstGeom prst="rect">
            <a:avLst/>
          </a:prstGeom>
        </p:spPr>
      </p:pic>
      <p:pic>
        <p:nvPicPr>
          <p:cNvPr id="5" name="Picture 4"/>
          <p:cNvPicPr>
            <a:picLocks noChangeAspect="1"/>
          </p:cNvPicPr>
          <p:nvPr/>
        </p:nvPicPr>
        <p:blipFill>
          <a:blip r:embed="rId3"/>
          <a:stretch>
            <a:fillRect/>
          </a:stretch>
        </p:blipFill>
        <p:spPr>
          <a:xfrm>
            <a:off x="4057294" y="3805469"/>
            <a:ext cx="1409117" cy="2032380"/>
          </a:xfrm>
          <a:prstGeom prst="rect">
            <a:avLst/>
          </a:prstGeom>
        </p:spPr>
      </p:pic>
      <p:pic>
        <p:nvPicPr>
          <p:cNvPr id="6" name="Picture 5"/>
          <p:cNvPicPr>
            <a:picLocks noChangeAspect="1"/>
          </p:cNvPicPr>
          <p:nvPr/>
        </p:nvPicPr>
        <p:blipFill>
          <a:blip r:embed="rId4"/>
          <a:stretch>
            <a:fillRect/>
          </a:stretch>
        </p:blipFill>
        <p:spPr>
          <a:xfrm>
            <a:off x="5750695" y="3824713"/>
            <a:ext cx="3058765" cy="2032380"/>
          </a:xfrm>
          <a:prstGeom prst="rect">
            <a:avLst/>
          </a:prstGeom>
        </p:spPr>
      </p:pic>
    </p:spTree>
    <p:extLst>
      <p:ext uri="{BB962C8B-B14F-4D97-AF65-F5344CB8AC3E}">
        <p14:creationId xmlns:p14="http://schemas.microsoft.com/office/powerpoint/2010/main" val="2383041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Kenneth Grahame, Classicist</a:t>
            </a:r>
            <a:endParaRPr lang="en-US" dirty="0">
              <a:solidFill>
                <a:srgbClr val="FF0000"/>
              </a:solidFill>
            </a:endParaRPr>
          </a:p>
        </p:txBody>
      </p:sp>
      <p:sp>
        <p:nvSpPr>
          <p:cNvPr id="5" name="Rectangle 4"/>
          <p:cNvSpPr/>
          <p:nvPr/>
        </p:nvSpPr>
        <p:spPr>
          <a:xfrm>
            <a:off x="493486" y="3495024"/>
            <a:ext cx="8051799" cy="2954655"/>
          </a:xfrm>
          <a:prstGeom prst="rect">
            <a:avLst/>
          </a:prstGeom>
        </p:spPr>
        <p:txBody>
          <a:bodyPr wrap="square">
            <a:spAutoFit/>
          </a:bodyPr>
          <a:lstStyle/>
          <a:p>
            <a:r>
              <a:rPr lang="en-US" sz="2600" dirty="0" smtClean="0"/>
              <a:t>“The </a:t>
            </a:r>
            <a:r>
              <a:rPr lang="en-US" sz="2600" dirty="0"/>
              <a:t>education, in my time, was of the fine old crusted order, with all the classics in the top bin — I did Greek verse in those days, so help me! But these elements, the classics, the Gothic, the primeval Thames, fostered in me, perhaps, the pagan germ that would have mightily shocked the author of </a:t>
            </a:r>
            <a:r>
              <a:rPr lang="en-US" sz="2600" i="1" dirty="0"/>
              <a:t>The Sabbath</a:t>
            </a:r>
            <a:r>
              <a:rPr lang="en-US" sz="2600" dirty="0" smtClean="0"/>
              <a:t>.”</a:t>
            </a:r>
          </a:p>
          <a:p>
            <a:r>
              <a:rPr lang="en-US" sz="3000" dirty="0"/>
              <a:t>	</a:t>
            </a:r>
            <a:r>
              <a:rPr lang="en-US" sz="3000" dirty="0" smtClean="0"/>
              <a:t>			--Kenneth Grahame, Unknown Letter</a:t>
            </a:r>
            <a:endParaRPr lang="en-US" sz="3000" dirty="0"/>
          </a:p>
        </p:txBody>
      </p:sp>
      <p:pic>
        <p:nvPicPr>
          <p:cNvPr id="3" name="Picture 2"/>
          <p:cNvPicPr>
            <a:picLocks noChangeAspect="1"/>
          </p:cNvPicPr>
          <p:nvPr/>
        </p:nvPicPr>
        <p:blipFill>
          <a:blip r:embed="rId2"/>
          <a:stretch>
            <a:fillRect/>
          </a:stretch>
        </p:blipFill>
        <p:spPr>
          <a:xfrm>
            <a:off x="3630489" y="1238077"/>
            <a:ext cx="1539771" cy="2119751"/>
          </a:xfrm>
          <a:prstGeom prst="rect">
            <a:avLst/>
          </a:prstGeom>
        </p:spPr>
      </p:pic>
    </p:spTree>
    <p:extLst>
      <p:ext uri="{BB962C8B-B14F-4D97-AF65-F5344CB8AC3E}">
        <p14:creationId xmlns:p14="http://schemas.microsoft.com/office/powerpoint/2010/main" val="544131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So What Is This Talk About?</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Why </a:t>
            </a:r>
            <a:r>
              <a:rPr lang="en-US" i="1" dirty="0" smtClean="0"/>
              <a:t>The Wind in the Willows</a:t>
            </a:r>
            <a:r>
              <a:rPr lang="en-US" dirty="0" smtClean="0"/>
              <a:t> is a “classical” text</a:t>
            </a:r>
          </a:p>
          <a:p>
            <a:endParaRPr lang="en-US" dirty="0"/>
          </a:p>
          <a:p>
            <a:r>
              <a:rPr lang="en-US" dirty="0" smtClean="0"/>
              <a:t>How Ch. 7 draws on – and transforms – two well-known classical episodes</a:t>
            </a:r>
          </a:p>
          <a:p>
            <a:endParaRPr lang="en-US" dirty="0"/>
          </a:p>
          <a:p>
            <a:r>
              <a:rPr lang="en-US" dirty="0" smtClean="0"/>
              <a:t>What all this might mean</a:t>
            </a:r>
            <a:endParaRPr lang="en-US" dirty="0"/>
          </a:p>
        </p:txBody>
      </p:sp>
    </p:spTree>
    <p:extLst>
      <p:ext uri="{BB962C8B-B14F-4D97-AF65-F5344CB8AC3E}">
        <p14:creationId xmlns:p14="http://schemas.microsoft.com/office/powerpoint/2010/main" val="283874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Reception of the Classics</a:t>
            </a:r>
            <a:endParaRPr lang="en-US" dirty="0">
              <a:solidFill>
                <a:srgbClr val="FF0000"/>
              </a:solidFill>
            </a:endParaRPr>
          </a:p>
        </p:txBody>
      </p:sp>
      <p:sp>
        <p:nvSpPr>
          <p:cNvPr id="3" name="Content Placeholder 2"/>
          <p:cNvSpPr>
            <a:spLocks noGrp="1"/>
          </p:cNvSpPr>
          <p:nvPr>
            <p:ph idx="1"/>
          </p:nvPr>
        </p:nvSpPr>
        <p:spPr/>
        <p:txBody>
          <a:bodyPr/>
          <a:lstStyle/>
          <a:p>
            <a:pPr algn="just"/>
            <a:r>
              <a:rPr lang="en-US" dirty="0" smtClean="0"/>
              <a:t>How Ancient Greece and Rome have been perceived or treated in history</a:t>
            </a:r>
          </a:p>
          <a:p>
            <a:pPr marL="0" indent="0" algn="just">
              <a:buNone/>
            </a:pPr>
            <a:endParaRPr lang="en-US" dirty="0" smtClean="0"/>
          </a:p>
          <a:p>
            <a:pPr algn="just"/>
            <a:r>
              <a:rPr lang="en-US" dirty="0" smtClean="0"/>
              <a:t>Gives insight into “meanings” of classical past</a:t>
            </a:r>
          </a:p>
          <a:p>
            <a:pPr algn="just"/>
            <a:endParaRPr lang="en-US" dirty="0"/>
          </a:p>
          <a:p>
            <a:pPr algn="just"/>
            <a:r>
              <a:rPr lang="en-US" dirty="0"/>
              <a:t>A way of fusing my love for </a:t>
            </a:r>
            <a:r>
              <a:rPr lang="en-US" i="1" dirty="0"/>
              <a:t>WITW</a:t>
            </a:r>
            <a:r>
              <a:rPr lang="en-US" dirty="0"/>
              <a:t> with my job</a:t>
            </a:r>
          </a:p>
          <a:p>
            <a:pPr marL="0" indent="0" algn="just">
              <a:buNone/>
            </a:pPr>
            <a:endParaRPr lang="en-US" dirty="0"/>
          </a:p>
        </p:txBody>
      </p:sp>
    </p:spTree>
    <p:extLst>
      <p:ext uri="{BB962C8B-B14F-4D97-AF65-F5344CB8AC3E}">
        <p14:creationId xmlns:p14="http://schemas.microsoft.com/office/powerpoint/2010/main" val="90691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“Classical” Features of WITW</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Classical twelve-chapter structure</a:t>
            </a:r>
          </a:p>
          <a:p>
            <a:endParaRPr lang="en-US" dirty="0"/>
          </a:p>
          <a:p>
            <a:r>
              <a:rPr lang="en-US" dirty="0" smtClean="0"/>
              <a:t>Toad’s </a:t>
            </a:r>
            <a:r>
              <a:rPr lang="en-US" dirty="0" err="1" smtClean="0"/>
              <a:t>Odyssean</a:t>
            </a:r>
            <a:r>
              <a:rPr lang="en-US" dirty="0" smtClean="0"/>
              <a:t> Adventures:</a:t>
            </a:r>
          </a:p>
          <a:p>
            <a:pPr lvl="1"/>
            <a:r>
              <a:rPr lang="en-US" dirty="0" smtClean="0"/>
              <a:t>Toad’s prison sentence</a:t>
            </a:r>
          </a:p>
          <a:p>
            <a:pPr lvl="1"/>
            <a:r>
              <a:rPr lang="en-US" dirty="0" smtClean="0"/>
              <a:t>Re-taking of Toad Hall</a:t>
            </a:r>
          </a:p>
          <a:p>
            <a:endParaRPr lang="en-US" dirty="0"/>
          </a:p>
          <a:p>
            <a:r>
              <a:rPr lang="en-US" dirty="0" smtClean="0"/>
              <a:t>Specific Classical Allusions:</a:t>
            </a:r>
          </a:p>
          <a:p>
            <a:pPr lvl="1"/>
            <a:r>
              <a:rPr lang="en-US" dirty="0" smtClean="0"/>
              <a:t>Rat and Mole locate shelter</a:t>
            </a:r>
          </a:p>
          <a:p>
            <a:pPr lvl="1"/>
            <a:r>
              <a:rPr lang="en-US" dirty="0" smtClean="0"/>
              <a:t>“On the Chance” (cf. </a:t>
            </a:r>
            <a:r>
              <a:rPr lang="en-US" i="1" dirty="0" err="1" smtClean="0"/>
              <a:t>si</a:t>
            </a:r>
            <a:r>
              <a:rPr lang="en-US" i="1" dirty="0"/>
              <a:t> </a:t>
            </a:r>
            <a:r>
              <a:rPr lang="en-US" i="1" dirty="0" smtClean="0"/>
              <a:t>forte…</a:t>
            </a:r>
            <a:r>
              <a:rPr lang="en-US" i="1" dirty="0" err="1" smtClean="0"/>
              <a:t>si</a:t>
            </a:r>
            <a:r>
              <a:rPr lang="en-US" i="1" dirty="0" smtClean="0"/>
              <a:t> forte</a:t>
            </a:r>
            <a:r>
              <a:rPr lang="en-US" dirty="0" smtClean="0"/>
              <a:t>…)</a:t>
            </a:r>
          </a:p>
          <a:p>
            <a:endParaRPr lang="en-US" dirty="0"/>
          </a:p>
          <a:p>
            <a:endParaRPr lang="en-US" dirty="0"/>
          </a:p>
        </p:txBody>
      </p:sp>
    </p:spTree>
    <p:extLst>
      <p:ext uri="{BB962C8B-B14F-4D97-AF65-F5344CB8AC3E}">
        <p14:creationId xmlns:p14="http://schemas.microsoft.com/office/powerpoint/2010/main" val="2509134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Overview of Piper at the Gates of Dawn</a:t>
            </a:r>
            <a:endParaRPr lang="en-US"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pPr algn="just"/>
            <a:r>
              <a:rPr lang="en-US" dirty="0" smtClean="0"/>
              <a:t>One of the Introspective </a:t>
            </a:r>
            <a:r>
              <a:rPr lang="en-US" dirty="0"/>
              <a:t>c</a:t>
            </a:r>
            <a:r>
              <a:rPr lang="en-US" dirty="0" smtClean="0"/>
              <a:t>hapters (Ch. 7); takes place over the course of a night and is full of lush imagery</a:t>
            </a:r>
          </a:p>
          <a:p>
            <a:pPr algn="just"/>
            <a:endParaRPr lang="en-US" dirty="0"/>
          </a:p>
          <a:p>
            <a:pPr algn="just"/>
            <a:r>
              <a:rPr lang="en-US" dirty="0" smtClean="0"/>
              <a:t>Rat and Mole go in search of Otter’s missing son, Portly</a:t>
            </a:r>
          </a:p>
          <a:p>
            <a:pPr algn="just"/>
            <a:endParaRPr lang="en-US" dirty="0"/>
          </a:p>
          <a:p>
            <a:pPr algn="just"/>
            <a:r>
              <a:rPr lang="en-US" dirty="0" smtClean="0"/>
              <a:t>The animals proceed by boat and are drawn forth by mystic music</a:t>
            </a:r>
          </a:p>
          <a:p>
            <a:pPr algn="just"/>
            <a:endParaRPr lang="en-US" dirty="0"/>
          </a:p>
          <a:p>
            <a:pPr algn="just"/>
            <a:r>
              <a:rPr lang="en-US" dirty="0" smtClean="0"/>
              <a:t>The chapter closes with a vision of the animal god Pan, who is guarding Portly</a:t>
            </a:r>
            <a:endParaRPr lang="en-US" dirty="0"/>
          </a:p>
        </p:txBody>
      </p:sp>
    </p:spTree>
    <p:extLst>
      <p:ext uri="{BB962C8B-B14F-4D97-AF65-F5344CB8AC3E}">
        <p14:creationId xmlns:p14="http://schemas.microsoft.com/office/powerpoint/2010/main" val="3802242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Virgil’s </a:t>
            </a:r>
            <a:r>
              <a:rPr lang="en-US" i="1" dirty="0" smtClean="0">
                <a:solidFill>
                  <a:srgbClr val="FF0000"/>
                </a:solidFill>
              </a:rPr>
              <a:t>Eclogue</a:t>
            </a:r>
            <a:r>
              <a:rPr lang="en-US" dirty="0" smtClean="0">
                <a:solidFill>
                  <a:srgbClr val="FF0000"/>
                </a:solidFill>
              </a:rPr>
              <a:t> 6 as Possible Model</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Pastoral Setting</a:t>
            </a:r>
          </a:p>
          <a:p>
            <a:endParaRPr lang="en-US" dirty="0"/>
          </a:p>
          <a:p>
            <a:r>
              <a:rPr lang="en-US" dirty="0" smtClean="0"/>
              <a:t>Encounter with the goat-like demigod, </a:t>
            </a:r>
            <a:r>
              <a:rPr lang="en-US" dirty="0" err="1" smtClean="0"/>
              <a:t>Silenus</a:t>
            </a:r>
            <a:endParaRPr lang="en-US" dirty="0"/>
          </a:p>
          <a:p>
            <a:endParaRPr lang="en-US" dirty="0" smtClean="0"/>
          </a:p>
          <a:p>
            <a:r>
              <a:rPr lang="en-US" dirty="0" smtClean="0"/>
              <a:t>Cosmic</a:t>
            </a:r>
            <a:r>
              <a:rPr lang="en-US" dirty="0"/>
              <a:t> </a:t>
            </a:r>
            <a:r>
              <a:rPr lang="en-US" dirty="0" smtClean="0"/>
              <a:t>revelations</a:t>
            </a:r>
            <a:endParaRPr lang="en-US" dirty="0"/>
          </a:p>
        </p:txBody>
      </p:sp>
      <p:pic>
        <p:nvPicPr>
          <p:cNvPr id="4" name="Picture 3"/>
          <p:cNvPicPr>
            <a:picLocks noChangeAspect="1"/>
          </p:cNvPicPr>
          <p:nvPr/>
        </p:nvPicPr>
        <p:blipFill>
          <a:blip r:embed="rId2"/>
          <a:stretch>
            <a:fillRect/>
          </a:stretch>
        </p:blipFill>
        <p:spPr>
          <a:xfrm>
            <a:off x="4489501" y="3569788"/>
            <a:ext cx="2008424" cy="2656597"/>
          </a:xfrm>
          <a:prstGeom prst="rect">
            <a:avLst/>
          </a:prstGeom>
        </p:spPr>
      </p:pic>
      <p:sp>
        <p:nvSpPr>
          <p:cNvPr id="5" name="TextBox 4"/>
          <p:cNvSpPr txBox="1"/>
          <p:nvPr/>
        </p:nvSpPr>
        <p:spPr>
          <a:xfrm>
            <a:off x="5113570" y="6236768"/>
            <a:ext cx="844364" cy="369332"/>
          </a:xfrm>
          <a:prstGeom prst="rect">
            <a:avLst/>
          </a:prstGeom>
          <a:noFill/>
        </p:spPr>
        <p:txBody>
          <a:bodyPr wrap="none" rtlCol="0">
            <a:spAutoFit/>
          </a:bodyPr>
          <a:lstStyle/>
          <a:p>
            <a:r>
              <a:rPr lang="en-US" dirty="0" err="1" smtClean="0"/>
              <a:t>Silenus</a:t>
            </a:r>
            <a:endParaRPr lang="en-US" dirty="0"/>
          </a:p>
        </p:txBody>
      </p:sp>
      <p:sp>
        <p:nvSpPr>
          <p:cNvPr id="7" name="TextBox 6"/>
          <p:cNvSpPr txBox="1"/>
          <p:nvPr/>
        </p:nvSpPr>
        <p:spPr>
          <a:xfrm>
            <a:off x="7357996" y="6240192"/>
            <a:ext cx="535761" cy="369332"/>
          </a:xfrm>
          <a:prstGeom prst="rect">
            <a:avLst/>
          </a:prstGeom>
          <a:noFill/>
        </p:spPr>
        <p:txBody>
          <a:bodyPr wrap="none" rtlCol="0">
            <a:spAutoFit/>
          </a:bodyPr>
          <a:lstStyle/>
          <a:p>
            <a:r>
              <a:rPr lang="en-US" dirty="0" smtClean="0"/>
              <a:t>Pan</a:t>
            </a:r>
            <a:endParaRPr lang="en-US" dirty="0"/>
          </a:p>
        </p:txBody>
      </p:sp>
      <p:pic>
        <p:nvPicPr>
          <p:cNvPr id="9" name="Picture 8"/>
          <p:cNvPicPr>
            <a:picLocks noChangeAspect="1"/>
          </p:cNvPicPr>
          <p:nvPr/>
        </p:nvPicPr>
        <p:blipFill>
          <a:blip r:embed="rId3"/>
          <a:stretch>
            <a:fillRect/>
          </a:stretch>
        </p:blipFill>
        <p:spPr>
          <a:xfrm>
            <a:off x="6830509" y="3583594"/>
            <a:ext cx="1645680" cy="2656598"/>
          </a:xfrm>
          <a:prstGeom prst="rect">
            <a:avLst/>
          </a:prstGeom>
        </p:spPr>
      </p:pic>
    </p:spTree>
    <p:extLst>
      <p:ext uri="{BB962C8B-B14F-4D97-AF65-F5344CB8AC3E}">
        <p14:creationId xmlns:p14="http://schemas.microsoft.com/office/powerpoint/2010/main" val="1165164809"/>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120</TotalTime>
  <Words>536</Words>
  <Application>Microsoft Office PowerPoint</Application>
  <PresentationFormat>On-screen Show (4:3)</PresentationFormat>
  <Paragraphs>99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Black</vt:lpstr>
      <vt:lpstr>Kenneth Grahame’s Invocation of Classical Epic Motifs in The Wind in the Willows  or   The Siren Song of Pan</vt:lpstr>
      <vt:lpstr>PowerPoint Presentation</vt:lpstr>
      <vt:lpstr>The Wind in the Willows:  My “Conversion” Story</vt:lpstr>
      <vt:lpstr>Kenneth Grahame, Classicist</vt:lpstr>
      <vt:lpstr>So What Is This Talk About?</vt:lpstr>
      <vt:lpstr>Reception of the Classics</vt:lpstr>
      <vt:lpstr>“Classical” Features of WITW</vt:lpstr>
      <vt:lpstr>Overview of Piper at the Gates of Dawn</vt:lpstr>
      <vt:lpstr>Virgil’s Eclogue 6 as Possible Model</vt:lpstr>
      <vt:lpstr>Homer’s Sirens and “Piper at the Gates”</vt:lpstr>
      <vt:lpstr>More Precise Parallels</vt:lpstr>
      <vt:lpstr>Homer, Virgil, “Piper”, and Katabasis</vt:lpstr>
      <vt:lpstr>Topography</vt:lpstr>
      <vt:lpstr>Prominence of Sleep and Dreams</vt:lpstr>
      <vt:lpstr>So What?</vt:lpstr>
    </vt:vector>
  </TitlesOfParts>
  <Company>University of Hawaii at Manoa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Kenneth Grahame’s Invocation of Classical Epic Motifs in The Wind in the Willows  or   The Siren Song of Pan</dc:title>
  <dc:creator>Daniel Harris-McCoy</dc:creator>
  <cp:lastModifiedBy>Mel</cp:lastModifiedBy>
  <cp:revision>63</cp:revision>
  <dcterms:created xsi:type="dcterms:W3CDTF">2014-06-02T21:48:44Z</dcterms:created>
  <dcterms:modified xsi:type="dcterms:W3CDTF">2014-09-25T20:24:38Z</dcterms:modified>
</cp:coreProperties>
</file>