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1" r:id="rId2"/>
    <p:sldId id="323" r:id="rId3"/>
    <p:sldId id="312" r:id="rId4"/>
    <p:sldId id="321" r:id="rId5"/>
    <p:sldId id="295" r:id="rId6"/>
    <p:sldId id="282" r:id="rId7"/>
    <p:sldId id="306" r:id="rId8"/>
    <p:sldId id="299" r:id="rId9"/>
    <p:sldId id="304" r:id="rId10"/>
    <p:sldId id="305" r:id="rId11"/>
    <p:sldId id="298" r:id="rId12"/>
    <p:sldId id="308" r:id="rId13"/>
    <p:sldId id="320" r:id="rId14"/>
    <p:sldId id="302" r:id="rId15"/>
    <p:sldId id="293" r:id="rId16"/>
    <p:sldId id="292" r:id="rId17"/>
    <p:sldId id="285" r:id="rId18"/>
    <p:sldId id="287" r:id="rId19"/>
    <p:sldId id="288" r:id="rId20"/>
    <p:sldId id="290" r:id="rId21"/>
    <p:sldId id="315" r:id="rId22"/>
    <p:sldId id="322" r:id="rId23"/>
    <p:sldId id="318" r:id="rId24"/>
    <p:sldId id="291" r:id="rId25"/>
    <p:sldId id="319" r:id="rId26"/>
    <p:sldId id="307" r:id="rId27"/>
    <p:sldId id="314" r:id="rId28"/>
    <p:sldId id="29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5" autoAdjust="0"/>
    <p:restoredTop sz="94660"/>
  </p:normalViewPr>
  <p:slideViewPr>
    <p:cSldViewPr snapToGrid="0" snapToObjects="1">
      <p:cViewPr>
        <p:scale>
          <a:sx n="76" d="100"/>
          <a:sy n="76" d="100"/>
        </p:scale>
        <p:origin x="-1182"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F6C41-15DD-6849-B651-D528DE8E0DDB}" type="datetimeFigureOut">
              <a:rPr lang="en-US" smtClean="0"/>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2B69FB-7C65-A14F-B503-7BD6997FB139}" type="slidenum">
              <a:rPr lang="en-US" smtClean="0"/>
              <a:t>‹#›</a:t>
            </a:fld>
            <a:endParaRPr lang="en-US"/>
          </a:p>
        </p:txBody>
      </p:sp>
    </p:spTree>
    <p:extLst>
      <p:ext uri="{BB962C8B-B14F-4D97-AF65-F5344CB8AC3E}">
        <p14:creationId xmlns:p14="http://schemas.microsoft.com/office/powerpoint/2010/main" val="3729664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2B69FB-7C65-A14F-B503-7BD6997FB139}" type="slidenum">
              <a:rPr lang="en-US" smtClean="0"/>
              <a:t>5</a:t>
            </a:fld>
            <a:endParaRPr lang="en-US"/>
          </a:p>
        </p:txBody>
      </p:sp>
    </p:spTree>
    <p:extLst>
      <p:ext uri="{BB962C8B-B14F-4D97-AF65-F5344CB8AC3E}">
        <p14:creationId xmlns:p14="http://schemas.microsoft.com/office/powerpoint/2010/main" val="3510832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046959-2886-CB42-B646-B8DEC6B2304D}"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1034585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46959-2886-CB42-B646-B8DEC6B2304D}"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115601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46959-2886-CB42-B646-B8DEC6B2304D}"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690487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046959-2886-CB42-B646-B8DEC6B2304D}"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308601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046959-2886-CB42-B646-B8DEC6B2304D}" type="datetimeFigureOut">
              <a:rPr lang="en-US" smtClean="0"/>
              <a:t>9/25/2014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194503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046959-2886-CB42-B646-B8DEC6B2304D}"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260158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046959-2886-CB42-B646-B8DEC6B2304D}" type="datetimeFigureOut">
              <a:rPr lang="en-US" smtClean="0"/>
              <a:t>9/25/2014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317849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046959-2886-CB42-B646-B8DEC6B2304D}" type="datetimeFigureOut">
              <a:rPr lang="en-US" smtClean="0"/>
              <a:t>9/25/2014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2931435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46959-2886-CB42-B646-B8DEC6B2304D}" type="datetimeFigureOut">
              <a:rPr lang="en-US" smtClean="0"/>
              <a:t>9/25/2014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1408477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46959-2886-CB42-B646-B8DEC6B2304D}"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245122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46959-2886-CB42-B646-B8DEC6B2304D}" type="datetimeFigureOut">
              <a:rPr lang="en-US" smtClean="0"/>
              <a:t>9/25/2014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BDFD12-F58D-0F4A-AD77-D0C24BB91431}" type="slidenum">
              <a:rPr lang="en-US" smtClean="0"/>
              <a:t>‹#›</a:t>
            </a:fld>
            <a:endParaRPr lang="en-US"/>
          </a:p>
        </p:txBody>
      </p:sp>
    </p:spTree>
    <p:extLst>
      <p:ext uri="{BB962C8B-B14F-4D97-AF65-F5344CB8AC3E}">
        <p14:creationId xmlns:p14="http://schemas.microsoft.com/office/powerpoint/2010/main" val="3036382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46959-2886-CB42-B646-B8DEC6B2304D}" type="datetimeFigureOut">
              <a:rPr lang="en-US" smtClean="0"/>
              <a:t>9/25/2014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DFD12-F58D-0F4A-AD77-D0C24BB91431}" type="slidenum">
              <a:rPr lang="en-US" smtClean="0"/>
              <a:t>‹#›</a:t>
            </a:fld>
            <a:endParaRPr lang="en-US"/>
          </a:p>
        </p:txBody>
      </p:sp>
    </p:spTree>
    <p:extLst>
      <p:ext uri="{BB962C8B-B14F-4D97-AF65-F5344CB8AC3E}">
        <p14:creationId xmlns:p14="http://schemas.microsoft.com/office/powerpoint/2010/main" val="3701161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booksforkidsingayfamilies.blogspot.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clu.org/blog/lgbt-rights/dont-filter-me"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FYg9h3BlCo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youtube.com/watch?v=g0t-Ft-vRUE" TargetMode="Externa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Libraries_and_the_LGBT_community"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books.simonandschuster.com/Perfect/Ellen-Hopkins/9781416983255/reading_group_guide" TargetMode="External"/><Relationship Id="rId1" Type="http://schemas.openxmlformats.org/officeDocument/2006/relationships/slideLayout" Target="../slideLayouts/slideLayout2.xml"/><Relationship Id="rId5" Type="http://schemas.openxmlformats.org/officeDocument/2006/relationships/hyperlink" Target="http://books.simonandschuster.com/Aristotle-and-Dante-Discover-the-Secrets-of-the/Benjamin-Alire-Saenz/9781442408937/reading_group_guide" TargetMode="Externa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la.org/advocacy/intfreedom/librarybill/interpretations/accesslibra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theguardian.com/world/interactive/2012/may/08/gay-rights-united-state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dreads.com/list/show/3392.LGBT_for_YA#17237214" TargetMode="External"/><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hyperlink" Target="https://www.goodreads.com/list/show/653.Best_YA_Fiction_with_GLBTQQI_themes_characters?#17237214" TargetMode="External"/><Relationship Id="rId4" Type="http://schemas.openxmlformats.org/officeDocument/2006/relationships/hyperlink" Target="https://www.goodreads.com/list/show/15647.LGBT_Young_Adult_YA_Literature#172372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5773" y="1070895"/>
            <a:ext cx="7449950" cy="2123658"/>
          </a:xfrm>
          <a:prstGeom prst="rect">
            <a:avLst/>
          </a:prstGeom>
        </p:spPr>
        <p:txBody>
          <a:bodyPr wrap="square">
            <a:spAutoFit/>
          </a:bodyPr>
          <a:lstStyle/>
          <a:p>
            <a:pPr algn="ctr"/>
            <a:r>
              <a:rPr lang="en-US" sz="4400" b="1" dirty="0" smtClean="0"/>
              <a:t>A Queer Library Alliance for Young People: Using Books with LGBTQ Content</a:t>
            </a:r>
            <a:endParaRPr lang="en-US" sz="4400" b="1" dirty="0"/>
          </a:p>
        </p:txBody>
      </p:sp>
      <p:sp>
        <p:nvSpPr>
          <p:cNvPr id="4" name="Rectangle 3"/>
          <p:cNvSpPr/>
          <p:nvPr/>
        </p:nvSpPr>
        <p:spPr>
          <a:xfrm>
            <a:off x="162429" y="4275798"/>
            <a:ext cx="4158237" cy="1200329"/>
          </a:xfrm>
          <a:prstGeom prst="rect">
            <a:avLst/>
          </a:prstGeom>
        </p:spPr>
        <p:txBody>
          <a:bodyPr wrap="square">
            <a:spAutoFit/>
          </a:bodyPr>
          <a:lstStyle/>
          <a:p>
            <a:pPr algn="ctr"/>
            <a:r>
              <a:rPr lang="en-US" sz="3600" dirty="0" smtClean="0"/>
              <a:t>Rae-Anne Montague</a:t>
            </a:r>
          </a:p>
          <a:p>
            <a:pPr algn="ctr"/>
            <a:r>
              <a:rPr lang="en-US" sz="3600" dirty="0" smtClean="0"/>
              <a:t>Thaddeus </a:t>
            </a:r>
            <a:r>
              <a:rPr lang="en-US" sz="3600" dirty="0" err="1" smtClean="0"/>
              <a:t>Andracki</a:t>
            </a:r>
            <a:endParaRPr lang="en-US" sz="3600" dirty="0"/>
          </a:p>
        </p:txBody>
      </p:sp>
      <p:sp>
        <p:nvSpPr>
          <p:cNvPr id="6" name="TextBox 5"/>
          <p:cNvSpPr txBox="1"/>
          <p:nvPr/>
        </p:nvSpPr>
        <p:spPr>
          <a:xfrm>
            <a:off x="280133" y="6400386"/>
            <a:ext cx="8665440" cy="369332"/>
          </a:xfrm>
          <a:prstGeom prst="rect">
            <a:avLst/>
          </a:prstGeom>
          <a:noFill/>
        </p:spPr>
        <p:txBody>
          <a:bodyPr wrap="square" rtlCol="0">
            <a:spAutoFit/>
          </a:bodyPr>
          <a:lstStyle/>
          <a:p>
            <a:r>
              <a:rPr lang="en-US" dirty="0" err="1" smtClean="0"/>
              <a:t>raeannemontague.wordpress.com</a:t>
            </a:r>
            <a:r>
              <a:rPr lang="en-US" dirty="0" smtClean="0"/>
              <a:t> | rae7@hawaii.edu</a:t>
            </a:r>
            <a:r>
              <a:rPr lang="en-US" dirty="0"/>
              <a:t> </a:t>
            </a:r>
            <a:r>
              <a:rPr lang="en-US" dirty="0" smtClean="0"/>
              <a:t>| </a:t>
            </a:r>
            <a:r>
              <a:rPr lang="en-US" dirty="0" err="1" smtClean="0"/>
              <a:t>tandracki.net</a:t>
            </a:r>
            <a:r>
              <a:rPr lang="en-US" dirty="0" smtClean="0"/>
              <a:t> | @</a:t>
            </a:r>
            <a:r>
              <a:rPr lang="en-US" dirty="0" err="1" smtClean="0"/>
              <a:t>tandracki</a:t>
            </a:r>
            <a:endParaRPr lang="en-US" dirty="0"/>
          </a:p>
        </p:txBody>
      </p:sp>
      <p:pic>
        <p:nvPicPr>
          <p:cNvPr id="7" name="Picture 6"/>
          <p:cNvPicPr>
            <a:picLocks noChangeAspect="1"/>
          </p:cNvPicPr>
          <p:nvPr/>
        </p:nvPicPr>
        <p:blipFill>
          <a:blip r:embed="rId2"/>
          <a:stretch>
            <a:fillRect/>
          </a:stretch>
        </p:blipFill>
        <p:spPr>
          <a:xfrm>
            <a:off x="4276368" y="3355902"/>
            <a:ext cx="4823334" cy="2837728"/>
          </a:xfrm>
          <a:prstGeom prst="rect">
            <a:avLst/>
          </a:prstGeom>
        </p:spPr>
      </p:pic>
    </p:spTree>
    <p:extLst>
      <p:ext uri="{BB962C8B-B14F-4D97-AF65-F5344CB8AC3E}">
        <p14:creationId xmlns:p14="http://schemas.microsoft.com/office/powerpoint/2010/main" val="28676283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Professional Resources for Selection</a:t>
            </a:r>
            <a:endParaRPr lang="en-US" dirty="0"/>
          </a:p>
        </p:txBody>
      </p:sp>
      <p:sp>
        <p:nvSpPr>
          <p:cNvPr id="3" name="Content Placeholder 2"/>
          <p:cNvSpPr>
            <a:spLocks noGrp="1"/>
          </p:cNvSpPr>
          <p:nvPr>
            <p:ph idx="1"/>
          </p:nvPr>
        </p:nvSpPr>
        <p:spPr>
          <a:xfrm>
            <a:off x="457200" y="1600200"/>
            <a:ext cx="5791690" cy="4525963"/>
          </a:xfrm>
        </p:spPr>
        <p:txBody>
          <a:bodyPr>
            <a:normAutofit fontScale="77500" lnSpcReduction="20000"/>
          </a:bodyPr>
          <a:lstStyle/>
          <a:p>
            <a:r>
              <a:rPr lang="en-US" sz="4100" dirty="0" smtClean="0"/>
              <a:t>Jaime </a:t>
            </a:r>
            <a:r>
              <a:rPr lang="en-US" sz="4100" dirty="0" err="1" smtClean="0"/>
              <a:t>Naidoo</a:t>
            </a:r>
            <a:r>
              <a:rPr lang="en-US" sz="4100" dirty="0" smtClean="0"/>
              <a:t>, </a:t>
            </a:r>
            <a:r>
              <a:rPr lang="en-US" sz="4100" i="1" dirty="0" smtClean="0"/>
              <a:t>Rainbow Collections</a:t>
            </a:r>
          </a:p>
          <a:p>
            <a:r>
              <a:rPr lang="en-US" sz="4100" dirty="0" smtClean="0"/>
              <a:t>Carlisle Webber, </a:t>
            </a:r>
            <a:r>
              <a:rPr lang="en-US" sz="4100" i="1" dirty="0" smtClean="0"/>
              <a:t>GLBTQ Teen Literature: A Guide to Reading Interests</a:t>
            </a:r>
            <a:endParaRPr lang="en-US" sz="4100" dirty="0" smtClean="0"/>
          </a:p>
          <a:p>
            <a:r>
              <a:rPr lang="en-US" sz="4100" dirty="0" smtClean="0"/>
              <a:t>Christine Jenkins and Michael Cart’s new bibliography (see handout)</a:t>
            </a:r>
          </a:p>
          <a:p>
            <a:r>
              <a:rPr lang="en-US" sz="4100" dirty="0" smtClean="0"/>
              <a:t>Patricia </a:t>
            </a:r>
            <a:r>
              <a:rPr lang="en-US" sz="4100" dirty="0" err="1" smtClean="0"/>
              <a:t>Sarles</a:t>
            </a:r>
            <a:r>
              <a:rPr lang="en-US" sz="4100" dirty="0" smtClean="0"/>
              <a:t>, </a:t>
            </a:r>
            <a:r>
              <a:rPr lang="en-US" sz="4100" i="1" dirty="0" smtClean="0"/>
              <a:t>Gay-Themed Picture Books for Children</a:t>
            </a:r>
            <a:br>
              <a:rPr lang="en-US" sz="4100" i="1" dirty="0" smtClean="0"/>
            </a:br>
            <a:r>
              <a:rPr lang="en-US" sz="2400" dirty="0" smtClean="0">
                <a:hlinkClick r:id="rId2"/>
              </a:rPr>
              <a:t>http://booksforkidsingayfamilies.blogspot.com/ </a:t>
            </a:r>
            <a:endParaRPr lang="en-US" sz="2600" dirty="0" smtClean="0"/>
          </a:p>
        </p:txBody>
      </p:sp>
      <p:pic>
        <p:nvPicPr>
          <p:cNvPr id="6" name="Picture 5"/>
          <p:cNvPicPr>
            <a:picLocks noChangeAspect="1"/>
          </p:cNvPicPr>
          <p:nvPr/>
        </p:nvPicPr>
        <p:blipFill>
          <a:blip r:embed="rId3"/>
          <a:stretch>
            <a:fillRect/>
          </a:stretch>
        </p:blipFill>
        <p:spPr>
          <a:xfrm>
            <a:off x="6178444" y="1600200"/>
            <a:ext cx="2682713" cy="4064311"/>
          </a:xfrm>
          <a:prstGeom prst="rect">
            <a:avLst/>
          </a:prstGeom>
        </p:spPr>
      </p:pic>
    </p:spTree>
    <p:extLst>
      <p:ext uri="{BB962C8B-B14F-4D97-AF65-F5344CB8AC3E}">
        <p14:creationId xmlns:p14="http://schemas.microsoft.com/office/powerpoint/2010/main" val="920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pic>
        <p:nvPicPr>
          <p:cNvPr id="8" name="Picture 7"/>
          <p:cNvPicPr>
            <a:picLocks noChangeAspect="1"/>
          </p:cNvPicPr>
          <p:nvPr/>
        </p:nvPicPr>
        <p:blipFill>
          <a:blip r:embed="rId2"/>
          <a:stretch>
            <a:fillRect/>
          </a:stretch>
        </p:blipFill>
        <p:spPr>
          <a:xfrm>
            <a:off x="6793370" y="3850931"/>
            <a:ext cx="1916600" cy="2837974"/>
          </a:xfrm>
          <a:prstGeom prst="rect">
            <a:avLst/>
          </a:prstGeom>
        </p:spPr>
      </p:pic>
      <p:pic>
        <p:nvPicPr>
          <p:cNvPr id="9" name="Picture 8"/>
          <p:cNvPicPr>
            <a:picLocks noChangeAspect="1"/>
          </p:cNvPicPr>
          <p:nvPr/>
        </p:nvPicPr>
        <p:blipFill>
          <a:blip r:embed="rId3"/>
          <a:stretch>
            <a:fillRect/>
          </a:stretch>
        </p:blipFill>
        <p:spPr>
          <a:xfrm>
            <a:off x="241914" y="592851"/>
            <a:ext cx="1915856" cy="2837974"/>
          </a:xfrm>
          <a:prstGeom prst="rect">
            <a:avLst/>
          </a:prstGeom>
        </p:spPr>
      </p:pic>
      <p:pic>
        <p:nvPicPr>
          <p:cNvPr id="6" name="Picture 5"/>
          <p:cNvPicPr>
            <a:picLocks noChangeAspect="1"/>
          </p:cNvPicPr>
          <p:nvPr/>
        </p:nvPicPr>
        <p:blipFill>
          <a:blip r:embed="rId4"/>
          <a:stretch>
            <a:fillRect/>
          </a:stretch>
        </p:blipFill>
        <p:spPr>
          <a:xfrm>
            <a:off x="172834" y="3850931"/>
            <a:ext cx="1984936" cy="2845786"/>
          </a:xfrm>
          <a:prstGeom prst="rect">
            <a:avLst/>
          </a:prstGeom>
        </p:spPr>
      </p:pic>
      <p:pic>
        <p:nvPicPr>
          <p:cNvPr id="10" name="Picture 9"/>
          <p:cNvPicPr>
            <a:picLocks noChangeAspect="1"/>
          </p:cNvPicPr>
          <p:nvPr/>
        </p:nvPicPr>
        <p:blipFill>
          <a:blip r:embed="rId5"/>
          <a:stretch>
            <a:fillRect/>
          </a:stretch>
        </p:blipFill>
        <p:spPr>
          <a:xfrm>
            <a:off x="4913922" y="1229233"/>
            <a:ext cx="1879448" cy="2733742"/>
          </a:xfrm>
          <a:prstGeom prst="rect">
            <a:avLst/>
          </a:prstGeom>
        </p:spPr>
      </p:pic>
      <p:pic>
        <p:nvPicPr>
          <p:cNvPr id="11" name="Picture 10"/>
          <p:cNvPicPr>
            <a:picLocks noChangeAspect="1"/>
          </p:cNvPicPr>
          <p:nvPr/>
        </p:nvPicPr>
        <p:blipFill>
          <a:blip r:embed="rId6"/>
          <a:stretch>
            <a:fillRect/>
          </a:stretch>
        </p:blipFill>
        <p:spPr>
          <a:xfrm>
            <a:off x="2157770" y="1225387"/>
            <a:ext cx="1936844" cy="2737588"/>
          </a:xfrm>
          <a:prstGeom prst="rect">
            <a:avLst/>
          </a:prstGeom>
        </p:spPr>
      </p:pic>
      <p:pic>
        <p:nvPicPr>
          <p:cNvPr id="12" name="Picture 11"/>
          <p:cNvPicPr>
            <a:picLocks noChangeAspect="1"/>
          </p:cNvPicPr>
          <p:nvPr/>
        </p:nvPicPr>
        <p:blipFill>
          <a:blip r:embed="rId7"/>
          <a:stretch>
            <a:fillRect/>
          </a:stretch>
        </p:blipFill>
        <p:spPr>
          <a:xfrm>
            <a:off x="3953469" y="3850931"/>
            <a:ext cx="1920906" cy="2845786"/>
          </a:xfrm>
          <a:prstGeom prst="rect">
            <a:avLst/>
          </a:prstGeom>
        </p:spPr>
      </p:pic>
      <p:pic>
        <p:nvPicPr>
          <p:cNvPr id="5" name="Picture 4"/>
          <p:cNvPicPr>
            <a:picLocks noChangeAspect="1"/>
          </p:cNvPicPr>
          <p:nvPr/>
        </p:nvPicPr>
        <p:blipFill>
          <a:blip r:embed="rId8"/>
          <a:stretch>
            <a:fillRect/>
          </a:stretch>
        </p:blipFill>
        <p:spPr>
          <a:xfrm>
            <a:off x="6989408" y="437978"/>
            <a:ext cx="2154592" cy="3231888"/>
          </a:xfrm>
          <a:prstGeom prst="rect">
            <a:avLst/>
          </a:prstGeom>
        </p:spPr>
      </p:pic>
    </p:spTree>
    <p:extLst>
      <p:ext uri="{BB962C8B-B14F-4D97-AF65-F5344CB8AC3E}">
        <p14:creationId xmlns:p14="http://schemas.microsoft.com/office/powerpoint/2010/main" val="1189722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Authors to Know</a:t>
            </a:r>
            <a:endParaRPr lang="en-US" dirty="0"/>
          </a:p>
        </p:txBody>
      </p:sp>
      <p:sp>
        <p:nvSpPr>
          <p:cNvPr id="4" name="Content Placeholder 3"/>
          <p:cNvSpPr>
            <a:spLocks noGrp="1"/>
          </p:cNvSpPr>
          <p:nvPr>
            <p:ph idx="1"/>
          </p:nvPr>
        </p:nvSpPr>
        <p:spPr/>
        <p:txBody>
          <a:bodyPr numCol="3">
            <a:normAutofit fontScale="92500" lnSpcReduction="10000"/>
          </a:bodyPr>
          <a:lstStyle/>
          <a:p>
            <a:r>
              <a:rPr lang="en-US" dirty="0" err="1" smtClean="0"/>
              <a:t>Malindo</a:t>
            </a:r>
            <a:r>
              <a:rPr lang="en-US" dirty="0" smtClean="0"/>
              <a:t> Lo</a:t>
            </a:r>
          </a:p>
          <a:p>
            <a:r>
              <a:rPr lang="en-US" dirty="0" smtClean="0"/>
              <a:t>David </a:t>
            </a:r>
            <a:r>
              <a:rPr lang="en-US" dirty="0" err="1" smtClean="0"/>
              <a:t>Levithan</a:t>
            </a:r>
            <a:endParaRPr lang="en-US" dirty="0" smtClean="0"/>
          </a:p>
          <a:p>
            <a:r>
              <a:rPr lang="en-US" dirty="0" smtClean="0"/>
              <a:t>Hannah </a:t>
            </a:r>
            <a:r>
              <a:rPr lang="en-US" dirty="0" err="1" smtClean="0"/>
              <a:t>Moskowitz</a:t>
            </a:r>
            <a:endParaRPr lang="en-US" dirty="0" smtClean="0"/>
          </a:p>
          <a:p>
            <a:r>
              <a:rPr lang="en-US" dirty="0" smtClean="0"/>
              <a:t>Tim </a:t>
            </a:r>
            <a:r>
              <a:rPr lang="en-US" dirty="0" err="1" smtClean="0"/>
              <a:t>Federle</a:t>
            </a:r>
            <a:endParaRPr lang="en-US" dirty="0" smtClean="0"/>
          </a:p>
          <a:p>
            <a:r>
              <a:rPr lang="en-US" dirty="0" smtClean="0"/>
              <a:t>Scott Tracey</a:t>
            </a:r>
          </a:p>
          <a:p>
            <a:r>
              <a:rPr lang="en-US" dirty="0" err="1" smtClean="0"/>
              <a:t>Lesléa</a:t>
            </a:r>
            <a:r>
              <a:rPr lang="en-US" dirty="0" smtClean="0"/>
              <a:t> Newman</a:t>
            </a:r>
          </a:p>
          <a:p>
            <a:r>
              <a:rPr lang="en-US" dirty="0" err="1" smtClean="0"/>
              <a:t>Libba</a:t>
            </a:r>
            <a:r>
              <a:rPr lang="en-US" dirty="0" smtClean="0"/>
              <a:t> Bray</a:t>
            </a:r>
          </a:p>
          <a:p>
            <a:r>
              <a:rPr lang="en-US" dirty="0" smtClean="0"/>
              <a:t> Maureen Johnson</a:t>
            </a:r>
          </a:p>
          <a:p>
            <a:r>
              <a:rPr lang="en-US" dirty="0" smtClean="0"/>
              <a:t>Julie Ann Peters</a:t>
            </a:r>
          </a:p>
          <a:p>
            <a:r>
              <a:rPr lang="en-US" dirty="0" smtClean="0"/>
              <a:t>Francesca </a:t>
            </a:r>
            <a:r>
              <a:rPr lang="en-US" dirty="0" err="1" smtClean="0"/>
              <a:t>Lia</a:t>
            </a:r>
            <a:r>
              <a:rPr lang="en-US" dirty="0" smtClean="0"/>
              <a:t> Block</a:t>
            </a:r>
          </a:p>
          <a:p>
            <a:r>
              <a:rPr lang="en-US" dirty="0" smtClean="0"/>
              <a:t>Alex Sanchez</a:t>
            </a:r>
          </a:p>
          <a:p>
            <a:r>
              <a:rPr lang="en-US" dirty="0" smtClean="0"/>
              <a:t>Todd Parr</a:t>
            </a:r>
          </a:p>
          <a:p>
            <a:r>
              <a:rPr lang="en-US" dirty="0" err="1" smtClean="0"/>
              <a:t>Cris</a:t>
            </a:r>
            <a:r>
              <a:rPr lang="en-US" dirty="0" smtClean="0"/>
              <a:t> Beam</a:t>
            </a:r>
          </a:p>
          <a:p>
            <a:r>
              <a:rPr lang="en-US" dirty="0" smtClean="0"/>
              <a:t>Brent </a:t>
            </a:r>
            <a:r>
              <a:rPr lang="en-US" dirty="0" err="1" smtClean="0"/>
              <a:t>Hartinger</a:t>
            </a:r>
            <a:endParaRPr lang="en-US" dirty="0" smtClean="0"/>
          </a:p>
          <a:p>
            <a:r>
              <a:rPr lang="en-US" dirty="0" smtClean="0"/>
              <a:t>Bill Konigsberg</a:t>
            </a:r>
          </a:p>
          <a:p>
            <a:r>
              <a:rPr lang="en-US" dirty="0" smtClean="0"/>
              <a:t>Michael </a:t>
            </a:r>
            <a:r>
              <a:rPr lang="en-US" dirty="0" err="1" smtClean="0"/>
              <a:t>Willhoite</a:t>
            </a:r>
            <a:endParaRPr lang="en-US" dirty="0" smtClean="0"/>
          </a:p>
          <a:p>
            <a:r>
              <a:rPr lang="en-US" dirty="0" err="1" smtClean="0"/>
              <a:t>Tomie</a:t>
            </a:r>
            <a:r>
              <a:rPr lang="en-US" dirty="0" smtClean="0"/>
              <a:t> </a:t>
            </a:r>
            <a:r>
              <a:rPr lang="en-US" dirty="0" err="1" smtClean="0"/>
              <a:t>dePaola</a:t>
            </a:r>
            <a:endParaRPr lang="en-US" dirty="0"/>
          </a:p>
          <a:p>
            <a:r>
              <a:rPr lang="en-US" dirty="0" smtClean="0"/>
              <a:t>Nancy Garden</a:t>
            </a:r>
          </a:p>
          <a:p>
            <a:r>
              <a:rPr lang="en-US" dirty="0" smtClean="0"/>
              <a:t>Ellen </a:t>
            </a:r>
            <a:r>
              <a:rPr lang="en-US" dirty="0" err="1" smtClean="0"/>
              <a:t>Wittlinger</a:t>
            </a:r>
            <a:r>
              <a:rPr lang="en-US" dirty="0" smtClean="0"/>
              <a:t> </a:t>
            </a:r>
          </a:p>
          <a:p>
            <a:endParaRPr lang="en-US" dirty="0" smtClean="0"/>
          </a:p>
          <a:p>
            <a:endParaRPr lang="en-US" dirty="0" smtClean="0"/>
          </a:p>
        </p:txBody>
      </p:sp>
    </p:spTree>
    <p:extLst>
      <p:ext uri="{BB962C8B-B14F-4D97-AF65-F5344CB8AC3E}">
        <p14:creationId xmlns:p14="http://schemas.microsoft.com/office/powerpoint/2010/main" val="43015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Top Picks</a:t>
            </a:r>
            <a:endParaRPr lang="en-US" dirty="0"/>
          </a:p>
        </p:txBody>
      </p:sp>
      <p:sp>
        <p:nvSpPr>
          <p:cNvPr id="3" name="Content Placeholder 2"/>
          <p:cNvSpPr>
            <a:spLocks noGrp="1"/>
          </p:cNvSpPr>
          <p:nvPr>
            <p:ph idx="1"/>
          </p:nvPr>
        </p:nvSpPr>
        <p:spPr/>
        <p:txBody>
          <a:bodyPr>
            <a:normAutofit fontScale="55000" lnSpcReduction="20000"/>
          </a:bodyPr>
          <a:lstStyle/>
          <a:p>
            <a:r>
              <a:rPr lang="en-US" i="1" dirty="0" smtClean="0"/>
              <a:t>And Tango Makes Three</a:t>
            </a:r>
            <a:r>
              <a:rPr lang="en-US" dirty="0" smtClean="0"/>
              <a:t>, Justin Richardson, Peter Parnell, and Henry Cole</a:t>
            </a:r>
          </a:p>
          <a:p>
            <a:r>
              <a:rPr lang="en-US" i="1" dirty="0" smtClean="0"/>
              <a:t>Willie &amp; Uncle Bill</a:t>
            </a:r>
            <a:r>
              <a:rPr lang="en-US" dirty="0" smtClean="0"/>
              <a:t>, Amy Schwartz</a:t>
            </a:r>
          </a:p>
          <a:p>
            <a:r>
              <a:rPr lang="en-US" i="1" dirty="0" smtClean="0"/>
              <a:t>Morris </a:t>
            </a:r>
            <a:r>
              <a:rPr lang="en-US" i="1" dirty="0" err="1" smtClean="0"/>
              <a:t>Micklewhite</a:t>
            </a:r>
            <a:r>
              <a:rPr lang="en-US" i="1" dirty="0" smtClean="0"/>
              <a:t> and the Tangerine Dress</a:t>
            </a:r>
            <a:r>
              <a:rPr lang="en-US" dirty="0" smtClean="0"/>
              <a:t>, Christine </a:t>
            </a:r>
            <a:r>
              <a:rPr lang="en-US" dirty="0" err="1" smtClean="0"/>
              <a:t>Baldacchio</a:t>
            </a:r>
            <a:endParaRPr lang="en-US" dirty="0" smtClean="0"/>
          </a:p>
          <a:p>
            <a:r>
              <a:rPr lang="en-US" i="1" dirty="0" smtClean="0"/>
              <a:t>One in Every Crowd</a:t>
            </a:r>
            <a:r>
              <a:rPr lang="en-US" dirty="0" smtClean="0"/>
              <a:t>, Ivan Coyote</a:t>
            </a:r>
          </a:p>
          <a:p>
            <a:r>
              <a:rPr lang="en-US" i="1" dirty="0"/>
              <a:t>I Am J</a:t>
            </a:r>
            <a:r>
              <a:rPr lang="en-US" dirty="0"/>
              <a:t>, </a:t>
            </a:r>
            <a:r>
              <a:rPr lang="en-US" dirty="0" err="1"/>
              <a:t>Cris</a:t>
            </a:r>
            <a:r>
              <a:rPr lang="en-US" dirty="0"/>
              <a:t> </a:t>
            </a:r>
            <a:r>
              <a:rPr lang="en-US" dirty="0" smtClean="0"/>
              <a:t>Beam</a:t>
            </a:r>
          </a:p>
          <a:p>
            <a:r>
              <a:rPr lang="en-US" i="1" dirty="0" smtClean="0"/>
              <a:t>The </a:t>
            </a:r>
            <a:r>
              <a:rPr lang="en-US" i="1" dirty="0" err="1" smtClean="0"/>
              <a:t>Miseducation</a:t>
            </a:r>
            <a:r>
              <a:rPr lang="en-US" i="1" dirty="0" smtClean="0"/>
              <a:t> of Cameron Post</a:t>
            </a:r>
            <a:r>
              <a:rPr lang="en-US" dirty="0" smtClean="0"/>
              <a:t>, </a:t>
            </a:r>
            <a:r>
              <a:rPr lang="en-US" dirty="0" err="1" smtClean="0"/>
              <a:t>emily</a:t>
            </a:r>
            <a:r>
              <a:rPr lang="en-US" dirty="0" smtClean="0"/>
              <a:t> m. </a:t>
            </a:r>
            <a:r>
              <a:rPr lang="en-US" dirty="0" err="1" smtClean="0"/>
              <a:t>danforth</a:t>
            </a:r>
            <a:endParaRPr lang="en-US" dirty="0" smtClean="0"/>
          </a:p>
          <a:p>
            <a:r>
              <a:rPr lang="en-US" i="1" dirty="0" smtClean="0"/>
              <a:t>King and King</a:t>
            </a:r>
            <a:r>
              <a:rPr lang="en-US" dirty="0" smtClean="0"/>
              <a:t>, Linda de </a:t>
            </a:r>
            <a:r>
              <a:rPr lang="en-US" dirty="0" err="1" smtClean="0"/>
              <a:t>Haan</a:t>
            </a:r>
            <a:endParaRPr lang="en-US" i="1" dirty="0" smtClean="0"/>
          </a:p>
          <a:p>
            <a:r>
              <a:rPr lang="en-US" i="1" dirty="0" smtClean="0"/>
              <a:t>Better Nate than Ever</a:t>
            </a:r>
            <a:r>
              <a:rPr lang="en-US" dirty="0" smtClean="0"/>
              <a:t>, Tim </a:t>
            </a:r>
            <a:r>
              <a:rPr lang="en-US" dirty="0" err="1" smtClean="0"/>
              <a:t>Federle</a:t>
            </a:r>
            <a:endParaRPr lang="en-US" dirty="0" smtClean="0"/>
          </a:p>
          <a:p>
            <a:r>
              <a:rPr lang="en-US" i="1" dirty="0" smtClean="0"/>
              <a:t>Gertrude is Gertrude is Gertrude is Gertrude</a:t>
            </a:r>
            <a:r>
              <a:rPr lang="en-US" dirty="0" smtClean="0"/>
              <a:t>, Jonah Winter</a:t>
            </a:r>
            <a:endParaRPr lang="en-US" i="1" dirty="0" smtClean="0"/>
          </a:p>
          <a:p>
            <a:r>
              <a:rPr lang="en-US" i="1" dirty="0" smtClean="0"/>
              <a:t>Two Boys Kissing</a:t>
            </a:r>
            <a:r>
              <a:rPr lang="en-US" dirty="0" smtClean="0"/>
              <a:t>, David </a:t>
            </a:r>
            <a:r>
              <a:rPr lang="en-US" dirty="0" err="1" smtClean="0"/>
              <a:t>Levithan</a:t>
            </a:r>
            <a:endParaRPr lang="en-US" dirty="0" smtClean="0"/>
          </a:p>
          <a:p>
            <a:r>
              <a:rPr lang="en-US" i="1" dirty="0" smtClean="0"/>
              <a:t>What Makes a Baby</a:t>
            </a:r>
            <a:r>
              <a:rPr lang="en-US" dirty="0" smtClean="0"/>
              <a:t>, </a:t>
            </a:r>
            <a:r>
              <a:rPr lang="en-US" dirty="0" err="1" smtClean="0"/>
              <a:t>s.e.</a:t>
            </a:r>
            <a:r>
              <a:rPr lang="en-US" dirty="0" smtClean="0"/>
              <a:t> smith</a:t>
            </a:r>
            <a:endParaRPr lang="en-US" i="1" dirty="0" smtClean="0"/>
          </a:p>
          <a:p>
            <a:r>
              <a:rPr lang="en-US" i="1" dirty="0" smtClean="0"/>
              <a:t>Aristotle and Dante Discover the Secrets of the Universe</a:t>
            </a:r>
            <a:r>
              <a:rPr lang="en-US" dirty="0" smtClean="0"/>
              <a:t>, Benjamin </a:t>
            </a:r>
            <a:r>
              <a:rPr lang="en-US" dirty="0" err="1" smtClean="0"/>
              <a:t>Alire</a:t>
            </a:r>
            <a:r>
              <a:rPr lang="en-US" dirty="0" smtClean="0"/>
              <a:t> </a:t>
            </a:r>
            <a:r>
              <a:rPr lang="en-US" dirty="0" err="1" smtClean="0"/>
              <a:t>Sáenz</a:t>
            </a:r>
            <a:endParaRPr lang="en-US" dirty="0" smtClean="0"/>
          </a:p>
          <a:p>
            <a:r>
              <a:rPr lang="en-US" i="1" dirty="0" smtClean="0"/>
              <a:t>Grasshopper Jungle</a:t>
            </a:r>
            <a:r>
              <a:rPr lang="en-US" dirty="0" smtClean="0"/>
              <a:t>, Andrew Smith</a:t>
            </a:r>
          </a:p>
          <a:p>
            <a:r>
              <a:rPr lang="en-US" i="1" dirty="0" smtClean="0"/>
              <a:t>Beyond Magenta: Transgender Teens Speak Out</a:t>
            </a:r>
            <a:r>
              <a:rPr lang="en-US" dirty="0" smtClean="0"/>
              <a:t>, Susan </a:t>
            </a:r>
            <a:r>
              <a:rPr lang="en-US" dirty="0" err="1" smtClean="0"/>
              <a:t>Kuklin</a:t>
            </a:r>
            <a:endParaRPr lang="en-US" dirty="0" smtClean="0"/>
          </a:p>
          <a:p>
            <a:r>
              <a:rPr lang="en-US" i="1" dirty="0" smtClean="0"/>
              <a:t>A Tale of Two Mommies/A Tale of Two Daddies</a:t>
            </a:r>
            <a:r>
              <a:rPr lang="en-US" dirty="0" smtClean="0"/>
              <a:t>, </a:t>
            </a:r>
            <a:r>
              <a:rPr lang="en-US" dirty="0" err="1" smtClean="0"/>
              <a:t>Vanita</a:t>
            </a:r>
            <a:r>
              <a:rPr lang="en-US" dirty="0" smtClean="0"/>
              <a:t> </a:t>
            </a:r>
            <a:r>
              <a:rPr lang="en-US" dirty="0" err="1" smtClean="0"/>
              <a:t>Oelschlager</a:t>
            </a:r>
            <a:endParaRPr lang="en-US" i="1" dirty="0"/>
          </a:p>
        </p:txBody>
      </p:sp>
    </p:spTree>
    <p:extLst>
      <p:ext uri="{BB962C8B-B14F-4D97-AF65-F5344CB8AC3E}">
        <p14:creationId xmlns:p14="http://schemas.microsoft.com/office/powerpoint/2010/main" val="1809030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9818"/>
            <a:ext cx="8229600" cy="2735779"/>
          </a:xfrm>
        </p:spPr>
        <p:txBody>
          <a:bodyPr/>
          <a:lstStyle/>
          <a:p>
            <a:pPr marL="0" indent="0">
              <a:buNone/>
            </a:pPr>
            <a:r>
              <a:rPr lang="en-US" dirty="0"/>
              <a:t>While it’s important for all students to have access to a broad range of resources, as Rauch (2010) describes, it is essential for GLBTQ students to see themselves reflected in print and other media to affirm their identities.</a:t>
            </a:r>
          </a:p>
        </p:txBody>
      </p:sp>
      <p:sp>
        <p:nvSpPr>
          <p:cNvPr id="2" name="Rectangle 1"/>
          <p:cNvSpPr/>
          <p:nvPr/>
        </p:nvSpPr>
        <p:spPr>
          <a:xfrm>
            <a:off x="457200" y="5371088"/>
            <a:ext cx="8229600" cy="646331"/>
          </a:xfrm>
          <a:prstGeom prst="rect">
            <a:avLst/>
          </a:prstGeom>
        </p:spPr>
        <p:txBody>
          <a:bodyPr wrap="square">
            <a:spAutoFit/>
          </a:bodyPr>
          <a:lstStyle/>
          <a:p>
            <a:r>
              <a:rPr lang="en-US" dirty="0" smtClean="0"/>
              <a:t>Rauch, Elisabeth </a:t>
            </a:r>
            <a:r>
              <a:rPr lang="en-US" dirty="0"/>
              <a:t>W. "GLBTQ Collections Are For Every Library Serving Teens!." Teacher Librarian 39.1 (2011): 13-16. Academic Search Premier. Web. 6 June 2014.</a:t>
            </a:r>
          </a:p>
        </p:txBody>
      </p:sp>
    </p:spTree>
    <p:extLst>
      <p:ext uri="{BB962C8B-B14F-4D97-AF65-F5344CB8AC3E}">
        <p14:creationId xmlns:p14="http://schemas.microsoft.com/office/powerpoint/2010/main" val="4115769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Challenges</a:t>
            </a:r>
            <a:endParaRPr lang="en-US" b="1" dirty="0"/>
          </a:p>
        </p:txBody>
      </p:sp>
      <p:pic>
        <p:nvPicPr>
          <p:cNvPr id="4" name="Content Placeholder 3" descr="Screen shot 2013-11-10 at 3.14.21 PM.png"/>
          <p:cNvPicPr>
            <a:picLocks noChangeAspect="1"/>
          </p:cNvPicPr>
          <p:nvPr/>
        </p:nvPicPr>
        <p:blipFill>
          <a:blip r:embed="rId2">
            <a:extLst>
              <a:ext uri="{28A0092B-C50C-407E-A947-70E740481C1C}">
                <a14:useLocalDpi xmlns:a14="http://schemas.microsoft.com/office/drawing/2010/main" val="0"/>
              </a:ext>
            </a:extLst>
          </a:blip>
          <a:srcRect t="15010" b="15010"/>
          <a:stretch>
            <a:fillRect/>
          </a:stretch>
        </p:blipFill>
        <p:spPr>
          <a:xfrm>
            <a:off x="457200" y="1417638"/>
            <a:ext cx="8229600" cy="4525963"/>
          </a:xfrm>
          <a:prstGeom prst="rect">
            <a:avLst/>
          </a:prstGeom>
        </p:spPr>
      </p:pic>
      <p:sp>
        <p:nvSpPr>
          <p:cNvPr id="5" name="TextBox 4"/>
          <p:cNvSpPr txBox="1"/>
          <p:nvPr/>
        </p:nvSpPr>
        <p:spPr>
          <a:xfrm>
            <a:off x="1951546" y="6350717"/>
            <a:ext cx="5172810" cy="646331"/>
          </a:xfrm>
          <a:prstGeom prst="rect">
            <a:avLst/>
          </a:prstGeom>
          <a:noFill/>
        </p:spPr>
        <p:txBody>
          <a:bodyPr wrap="none" rtlCol="0">
            <a:spAutoFit/>
          </a:bodyPr>
          <a:lstStyle/>
          <a:p>
            <a:r>
              <a:rPr lang="en-US" dirty="0" smtClean="0">
                <a:hlinkClick r:id="rId3"/>
              </a:rPr>
              <a:t>https://www.aclu.org/blog/lgbt-rights/dont-filter-me</a:t>
            </a:r>
            <a:endParaRPr lang="en-US" dirty="0" smtClean="0"/>
          </a:p>
          <a:p>
            <a:endParaRPr lang="en-US" dirty="0"/>
          </a:p>
        </p:txBody>
      </p:sp>
    </p:spTree>
    <p:extLst>
      <p:ext uri="{BB962C8B-B14F-4D97-AF65-F5344CB8AC3E}">
        <p14:creationId xmlns:p14="http://schemas.microsoft.com/office/powerpoint/2010/main" val="2362919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044" y="117865"/>
            <a:ext cx="8554594" cy="4805408"/>
          </a:xfrm>
          <a:prstGeom prst="rect">
            <a:avLst/>
          </a:prstGeom>
        </p:spPr>
      </p:pic>
      <p:pic>
        <p:nvPicPr>
          <p:cNvPr id="8" name="Picture 7"/>
          <p:cNvPicPr>
            <a:picLocks noChangeAspect="1"/>
          </p:cNvPicPr>
          <p:nvPr/>
        </p:nvPicPr>
        <p:blipFill>
          <a:blip r:embed="rId3"/>
          <a:stretch>
            <a:fillRect/>
          </a:stretch>
        </p:blipFill>
        <p:spPr>
          <a:xfrm>
            <a:off x="0" y="5114556"/>
            <a:ext cx="4540066" cy="858416"/>
          </a:xfrm>
          <a:prstGeom prst="rect">
            <a:avLst/>
          </a:prstGeom>
        </p:spPr>
      </p:pic>
      <p:pic>
        <p:nvPicPr>
          <p:cNvPr id="9" name="Picture 8"/>
          <p:cNvPicPr>
            <a:picLocks noChangeAspect="1"/>
          </p:cNvPicPr>
          <p:nvPr/>
        </p:nvPicPr>
        <p:blipFill>
          <a:blip r:embed="rId4"/>
          <a:stretch>
            <a:fillRect/>
          </a:stretch>
        </p:blipFill>
        <p:spPr>
          <a:xfrm>
            <a:off x="4602341" y="5543764"/>
            <a:ext cx="4541659" cy="948154"/>
          </a:xfrm>
          <a:prstGeom prst="rect">
            <a:avLst/>
          </a:prstGeom>
        </p:spPr>
      </p:pic>
    </p:spTree>
    <p:extLst>
      <p:ext uri="{BB962C8B-B14F-4D97-AF65-F5344CB8AC3E}">
        <p14:creationId xmlns:p14="http://schemas.microsoft.com/office/powerpoint/2010/main" val="2412358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10 at 3.25.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732" y="404119"/>
            <a:ext cx="6280930" cy="5965570"/>
          </a:xfrm>
          <a:prstGeom prst="rect">
            <a:avLst/>
          </a:prstGeom>
        </p:spPr>
      </p:pic>
    </p:spTree>
    <p:extLst>
      <p:ext uri="{BB962C8B-B14F-4D97-AF65-F5344CB8AC3E}">
        <p14:creationId xmlns:p14="http://schemas.microsoft.com/office/powerpoint/2010/main" val="2187285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10 at 3.38.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272" y="294664"/>
            <a:ext cx="5296663" cy="975425"/>
          </a:xfrm>
          <a:prstGeom prst="rect">
            <a:avLst/>
          </a:prstGeom>
        </p:spPr>
      </p:pic>
      <p:pic>
        <p:nvPicPr>
          <p:cNvPr id="4" name="Picture 3" descr="Screen shot 2013-11-10 at 3.3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98" y="1624854"/>
            <a:ext cx="5638800" cy="2908300"/>
          </a:xfrm>
          <a:prstGeom prst="rect">
            <a:avLst/>
          </a:prstGeom>
        </p:spPr>
      </p:pic>
      <p:pic>
        <p:nvPicPr>
          <p:cNvPr id="5" name="Picture 4" descr="Screen shot 2013-11-10 at 3.36.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489" y="4914913"/>
            <a:ext cx="5702300" cy="1524000"/>
          </a:xfrm>
          <a:prstGeom prst="rect">
            <a:avLst/>
          </a:prstGeom>
        </p:spPr>
      </p:pic>
    </p:spTree>
    <p:extLst>
      <p:ext uri="{BB962C8B-B14F-4D97-AF65-F5344CB8AC3E}">
        <p14:creationId xmlns:p14="http://schemas.microsoft.com/office/powerpoint/2010/main" val="1649588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1-10 at 3.38.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115" y="520998"/>
            <a:ext cx="6276193" cy="5907839"/>
          </a:xfrm>
          <a:prstGeom prst="rect">
            <a:avLst/>
          </a:prstGeom>
        </p:spPr>
      </p:pic>
    </p:spTree>
    <p:extLst>
      <p:ext uri="{BB962C8B-B14F-4D97-AF65-F5344CB8AC3E}">
        <p14:creationId xmlns:p14="http://schemas.microsoft.com/office/powerpoint/2010/main" val="3361406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940" y="656966"/>
            <a:ext cx="8131244" cy="5232202"/>
          </a:xfrm>
          <a:prstGeom prst="rect">
            <a:avLst/>
          </a:prstGeom>
          <a:noFill/>
        </p:spPr>
        <p:txBody>
          <a:bodyPr wrap="square" rtlCol="0">
            <a:spAutoFit/>
          </a:bodyPr>
          <a:lstStyle/>
          <a:p>
            <a:r>
              <a:rPr lang="en-US" sz="2800" dirty="0" smtClean="0"/>
              <a:t>“Many times throughout my life people have been shocked when they find out my father is gay. ‘I had no idea,’ they say. ‘You’d never know just by looking at you.’ They make me feel like a rare species as their eyes scan me for any abnormalities they missed that could have tipped them off. Ladies and Gentleman [sic], step right up! Look closely at the child of a gay dad. No horns! No tail! In fact, she could pass for anybody’s child. What do people think kids of LGBT parents ‘look’ like?” (Garner 2004)</a:t>
            </a:r>
          </a:p>
          <a:p>
            <a:endParaRPr lang="en-US" dirty="0"/>
          </a:p>
          <a:p>
            <a:r>
              <a:rPr lang="en-US" dirty="0" smtClean="0"/>
              <a:t>Garner, Abigail. </a:t>
            </a:r>
            <a:r>
              <a:rPr lang="en-US" i="1" dirty="0" smtClean="0"/>
              <a:t>Families Like Mine: Children of Gay Parents Tell It Like It Is</a:t>
            </a:r>
            <a:r>
              <a:rPr lang="en-US" dirty="0" smtClean="0"/>
              <a:t>. New York, NY: HarperCollins, 2004.</a:t>
            </a:r>
            <a:endParaRPr lang="en-US" dirty="0"/>
          </a:p>
        </p:txBody>
      </p:sp>
    </p:spTree>
    <p:extLst>
      <p:ext uri="{BB962C8B-B14F-4D97-AF65-F5344CB8AC3E}">
        <p14:creationId xmlns:p14="http://schemas.microsoft.com/office/powerpoint/2010/main" val="1416155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552" y="3926527"/>
            <a:ext cx="3289300" cy="2463800"/>
          </a:xfrm>
          <a:prstGeom prst="rect">
            <a:avLst/>
          </a:prstGeom>
        </p:spPr>
      </p:pic>
      <p:pic>
        <p:nvPicPr>
          <p:cNvPr id="4" name="Picture 3" descr="DOS 2010 - Poster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83" y="3492819"/>
            <a:ext cx="4284639" cy="3097911"/>
          </a:xfrm>
          <a:prstGeom prst="rect">
            <a:avLst/>
          </a:prstGeom>
        </p:spPr>
      </p:pic>
      <p:sp>
        <p:nvSpPr>
          <p:cNvPr id="7" name="Rectangle 6"/>
          <p:cNvSpPr/>
          <p:nvPr/>
        </p:nvSpPr>
        <p:spPr>
          <a:xfrm>
            <a:off x="2625078" y="497570"/>
            <a:ext cx="4576737" cy="707886"/>
          </a:xfrm>
          <a:prstGeom prst="rect">
            <a:avLst/>
          </a:prstGeom>
        </p:spPr>
        <p:txBody>
          <a:bodyPr wrap="square">
            <a:spAutoFit/>
          </a:bodyPr>
          <a:lstStyle/>
          <a:p>
            <a:pPr algn="ctr"/>
            <a:r>
              <a:rPr lang="en-US" sz="4000" b="1" dirty="0" smtClean="0"/>
              <a:t>Programming</a:t>
            </a:r>
            <a:endParaRPr lang="en-US" sz="4000" b="1" dirty="0"/>
          </a:p>
        </p:txBody>
      </p:sp>
      <p:pic>
        <p:nvPicPr>
          <p:cNvPr id="2" name="Picture 1"/>
          <p:cNvPicPr>
            <a:picLocks noChangeAspect="1"/>
          </p:cNvPicPr>
          <p:nvPr/>
        </p:nvPicPr>
        <p:blipFill>
          <a:blip r:embed="rId4"/>
          <a:stretch>
            <a:fillRect/>
          </a:stretch>
        </p:blipFill>
        <p:spPr>
          <a:xfrm>
            <a:off x="2123246" y="1320087"/>
            <a:ext cx="5580401" cy="2055938"/>
          </a:xfrm>
          <a:prstGeom prst="rect">
            <a:avLst/>
          </a:prstGeom>
        </p:spPr>
      </p:pic>
    </p:spTree>
    <p:extLst>
      <p:ext uri="{BB962C8B-B14F-4D97-AF65-F5344CB8AC3E}">
        <p14:creationId xmlns:p14="http://schemas.microsoft.com/office/powerpoint/2010/main" val="4122114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5743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6394" y="536366"/>
            <a:ext cx="5947432" cy="369332"/>
          </a:xfrm>
          <a:prstGeom prst="rect">
            <a:avLst/>
          </a:prstGeom>
        </p:spPr>
        <p:txBody>
          <a:bodyPr wrap="square">
            <a:spAutoFit/>
          </a:bodyPr>
          <a:lstStyle/>
          <a:p>
            <a:r>
              <a:rPr lang="en-US" dirty="0">
                <a:hlinkClick r:id="rId2"/>
              </a:rPr>
              <a:t>https://www.youtube.com/watch?v=</a:t>
            </a:r>
            <a:r>
              <a:rPr lang="en-US" dirty="0" smtClean="0">
                <a:hlinkClick r:id="rId2"/>
              </a:rPr>
              <a:t>FYg9h3BlCo8</a:t>
            </a:r>
            <a:r>
              <a:rPr lang="en-US" dirty="0" smtClean="0"/>
              <a:t> </a:t>
            </a:r>
            <a:endParaRPr lang="en-US" dirty="0"/>
          </a:p>
        </p:txBody>
      </p:sp>
      <p:pic>
        <p:nvPicPr>
          <p:cNvPr id="5" name="Picture 4"/>
          <p:cNvPicPr>
            <a:picLocks noChangeAspect="1"/>
          </p:cNvPicPr>
          <p:nvPr/>
        </p:nvPicPr>
        <p:blipFill>
          <a:blip r:embed="rId3"/>
          <a:stretch>
            <a:fillRect/>
          </a:stretch>
        </p:blipFill>
        <p:spPr>
          <a:xfrm>
            <a:off x="393700" y="905698"/>
            <a:ext cx="8343900" cy="5702300"/>
          </a:xfrm>
          <a:prstGeom prst="rect">
            <a:avLst/>
          </a:prstGeom>
        </p:spPr>
      </p:pic>
    </p:spTree>
    <p:extLst>
      <p:ext uri="{BB962C8B-B14F-4D97-AF65-F5344CB8AC3E}">
        <p14:creationId xmlns:p14="http://schemas.microsoft.com/office/powerpoint/2010/main" val="2982391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Local Resources</a:t>
            </a:r>
            <a:endParaRPr lang="en-US" dirty="0"/>
          </a:p>
        </p:txBody>
      </p:sp>
      <p:sp>
        <p:nvSpPr>
          <p:cNvPr id="6" name="Content Placeholder 5"/>
          <p:cNvSpPr>
            <a:spLocks noGrp="1"/>
          </p:cNvSpPr>
          <p:nvPr>
            <p:ph idx="1"/>
          </p:nvPr>
        </p:nvSpPr>
        <p:spPr/>
        <p:txBody>
          <a:bodyPr>
            <a:normAutofit lnSpcReduction="10000"/>
          </a:bodyPr>
          <a:lstStyle/>
          <a:p>
            <a:r>
              <a:rPr lang="en-US" dirty="0" smtClean="0"/>
              <a:t>LGBT Student Services </a:t>
            </a:r>
            <a:r>
              <a:rPr lang="en-US" dirty="0"/>
              <a:t>C</a:t>
            </a:r>
            <a:r>
              <a:rPr lang="en-US" dirty="0" smtClean="0"/>
              <a:t>enter at UH and community colleges</a:t>
            </a:r>
          </a:p>
          <a:p>
            <a:r>
              <a:rPr lang="en-US" dirty="0" smtClean="0"/>
              <a:t>HPU </a:t>
            </a:r>
            <a:r>
              <a:rPr lang="en-US" dirty="0" err="1" smtClean="0"/>
              <a:t>OUTSpoken</a:t>
            </a:r>
            <a:endParaRPr lang="en-US" dirty="0" smtClean="0"/>
          </a:p>
          <a:p>
            <a:r>
              <a:rPr lang="en-US" dirty="0" smtClean="0"/>
              <a:t>Equality Hawai‘i</a:t>
            </a:r>
          </a:p>
          <a:p>
            <a:r>
              <a:rPr lang="en-US" dirty="0" smtClean="0"/>
              <a:t>LGBT Center </a:t>
            </a:r>
            <a:r>
              <a:rPr lang="en-US" dirty="0" err="1" smtClean="0"/>
              <a:t>Waikīkī</a:t>
            </a:r>
            <a:endParaRPr lang="en-US" dirty="0" smtClean="0"/>
          </a:p>
          <a:p>
            <a:r>
              <a:rPr lang="en-US" dirty="0" smtClean="0"/>
              <a:t>GSA Hawai‘i</a:t>
            </a:r>
          </a:p>
          <a:p>
            <a:r>
              <a:rPr lang="en-US" dirty="0" smtClean="0"/>
              <a:t>Life Foundation</a:t>
            </a:r>
          </a:p>
          <a:p>
            <a:r>
              <a:rPr lang="en-US" dirty="0" smtClean="0"/>
              <a:t>RainbowFamily808</a:t>
            </a:r>
            <a:endParaRPr lang="en-US" dirty="0"/>
          </a:p>
        </p:txBody>
      </p:sp>
      <p:pic>
        <p:nvPicPr>
          <p:cNvPr id="2" name="Picture 1"/>
          <p:cNvPicPr>
            <a:picLocks noChangeAspect="1"/>
          </p:cNvPicPr>
          <p:nvPr/>
        </p:nvPicPr>
        <p:blipFill>
          <a:blip r:embed="rId2"/>
          <a:stretch>
            <a:fillRect/>
          </a:stretch>
        </p:blipFill>
        <p:spPr>
          <a:xfrm>
            <a:off x="6893786" y="2102293"/>
            <a:ext cx="1985916" cy="2014698"/>
          </a:xfrm>
          <a:prstGeom prst="rect">
            <a:avLst/>
          </a:prstGeom>
        </p:spPr>
      </p:pic>
      <p:pic>
        <p:nvPicPr>
          <p:cNvPr id="3" name="Picture 2"/>
          <p:cNvPicPr>
            <a:picLocks noChangeAspect="1"/>
          </p:cNvPicPr>
          <p:nvPr/>
        </p:nvPicPr>
        <p:blipFill>
          <a:blip r:embed="rId3"/>
          <a:stretch>
            <a:fillRect/>
          </a:stretch>
        </p:blipFill>
        <p:spPr>
          <a:xfrm>
            <a:off x="4680408" y="2762990"/>
            <a:ext cx="2021185" cy="1984130"/>
          </a:xfrm>
          <a:prstGeom prst="rect">
            <a:avLst/>
          </a:prstGeom>
        </p:spPr>
      </p:pic>
      <p:pic>
        <p:nvPicPr>
          <p:cNvPr id="4" name="Picture 3"/>
          <p:cNvPicPr>
            <a:picLocks noChangeAspect="1"/>
          </p:cNvPicPr>
          <p:nvPr/>
        </p:nvPicPr>
        <p:blipFill>
          <a:blip r:embed="rId4"/>
          <a:stretch>
            <a:fillRect/>
          </a:stretch>
        </p:blipFill>
        <p:spPr>
          <a:xfrm>
            <a:off x="5197791" y="4943565"/>
            <a:ext cx="3489009" cy="1883141"/>
          </a:xfrm>
          <a:prstGeom prst="rect">
            <a:avLst/>
          </a:prstGeom>
        </p:spPr>
      </p:pic>
    </p:spTree>
    <p:extLst>
      <p:ext uri="{BB962C8B-B14F-4D97-AF65-F5344CB8AC3E}">
        <p14:creationId xmlns:p14="http://schemas.microsoft.com/office/powerpoint/2010/main" val="3559836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8462" y="5071429"/>
            <a:ext cx="4806725" cy="369332"/>
          </a:xfrm>
          <a:prstGeom prst="rect">
            <a:avLst/>
          </a:prstGeom>
          <a:noFill/>
        </p:spPr>
        <p:txBody>
          <a:bodyPr wrap="none" rtlCol="0">
            <a:spAutoFit/>
          </a:bodyPr>
          <a:lstStyle/>
          <a:p>
            <a:r>
              <a:rPr lang="en-US" dirty="0">
                <a:hlinkClick r:id="rId2"/>
              </a:rPr>
              <a:t>https://www.youtube.com/watch?v=g0t-Ft-</a:t>
            </a:r>
            <a:r>
              <a:rPr lang="en-US" dirty="0" smtClean="0">
                <a:hlinkClick r:id="rId2"/>
              </a:rPr>
              <a:t>vRUE</a:t>
            </a:r>
            <a:r>
              <a:rPr lang="en-US" dirty="0" smtClean="0"/>
              <a:t> </a:t>
            </a:r>
            <a:endParaRPr lang="en-US" dirty="0"/>
          </a:p>
        </p:txBody>
      </p:sp>
      <p:pic>
        <p:nvPicPr>
          <p:cNvPr id="5" name="Picture 4" descr="ur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462" y="5719865"/>
            <a:ext cx="5286703" cy="858975"/>
          </a:xfrm>
          <a:prstGeom prst="rect">
            <a:avLst/>
          </a:prstGeom>
        </p:spPr>
      </p:pic>
      <p:pic>
        <p:nvPicPr>
          <p:cNvPr id="2" name="Picture 1"/>
          <p:cNvPicPr>
            <a:picLocks noChangeAspect="1"/>
          </p:cNvPicPr>
          <p:nvPr/>
        </p:nvPicPr>
        <p:blipFill>
          <a:blip r:embed="rId4"/>
          <a:stretch>
            <a:fillRect/>
          </a:stretch>
        </p:blipFill>
        <p:spPr>
          <a:xfrm>
            <a:off x="886245" y="242720"/>
            <a:ext cx="6850845" cy="4637172"/>
          </a:xfrm>
          <a:prstGeom prst="rect">
            <a:avLst/>
          </a:prstGeom>
        </p:spPr>
      </p:pic>
    </p:spTree>
    <p:extLst>
      <p:ext uri="{BB962C8B-B14F-4D97-AF65-F5344CB8AC3E}">
        <p14:creationId xmlns:p14="http://schemas.microsoft.com/office/powerpoint/2010/main" val="12479164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Libraries and the LGBT Community</a:t>
            </a:r>
            <a:endParaRPr lang="en-US" dirty="0"/>
          </a:p>
        </p:txBody>
      </p:sp>
      <p:pic>
        <p:nvPicPr>
          <p:cNvPr id="7" name="Picture 6"/>
          <p:cNvPicPr>
            <a:picLocks noChangeAspect="1"/>
          </p:cNvPicPr>
          <p:nvPr/>
        </p:nvPicPr>
        <p:blipFill>
          <a:blip r:embed="rId2"/>
          <a:stretch>
            <a:fillRect/>
          </a:stretch>
        </p:blipFill>
        <p:spPr>
          <a:xfrm>
            <a:off x="339624" y="1535896"/>
            <a:ext cx="8379193" cy="4896526"/>
          </a:xfrm>
          <a:prstGeom prst="rect">
            <a:avLst/>
          </a:prstGeom>
        </p:spPr>
      </p:pic>
      <p:sp>
        <p:nvSpPr>
          <p:cNvPr id="8" name="Rectangle 7"/>
          <p:cNvSpPr/>
          <p:nvPr/>
        </p:nvSpPr>
        <p:spPr>
          <a:xfrm>
            <a:off x="1281895" y="6447190"/>
            <a:ext cx="6736178" cy="369332"/>
          </a:xfrm>
          <a:prstGeom prst="rect">
            <a:avLst/>
          </a:prstGeom>
        </p:spPr>
        <p:txBody>
          <a:bodyPr wrap="square">
            <a:spAutoFit/>
          </a:bodyPr>
          <a:lstStyle/>
          <a:p>
            <a:pPr algn="ctr"/>
            <a:r>
              <a:rPr lang="en-US" dirty="0">
                <a:hlinkClick r:id="rId3"/>
              </a:rPr>
              <a:t>http://en.wikipedia.org/wiki/</a:t>
            </a:r>
            <a:r>
              <a:rPr lang="en-US" dirty="0" smtClean="0">
                <a:hlinkClick r:id="rId3"/>
              </a:rPr>
              <a:t>Libraries_and_the_LGBT_community</a:t>
            </a:r>
            <a:endParaRPr lang="en-US" dirty="0"/>
          </a:p>
        </p:txBody>
      </p:sp>
    </p:spTree>
    <p:extLst>
      <p:ext uri="{BB962C8B-B14F-4D97-AF65-F5344CB8AC3E}">
        <p14:creationId xmlns:p14="http://schemas.microsoft.com/office/powerpoint/2010/main" val="343392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Group Guides</a:t>
            </a:r>
            <a:endParaRPr lang="en-US" dirty="0"/>
          </a:p>
        </p:txBody>
      </p:sp>
      <p:sp>
        <p:nvSpPr>
          <p:cNvPr id="3" name="Content Placeholder 2"/>
          <p:cNvSpPr>
            <a:spLocks noGrp="1"/>
          </p:cNvSpPr>
          <p:nvPr>
            <p:ph idx="1"/>
          </p:nvPr>
        </p:nvSpPr>
        <p:spPr>
          <a:xfrm>
            <a:off x="4822908" y="5735438"/>
            <a:ext cx="3863892" cy="1018737"/>
          </a:xfrm>
        </p:spPr>
        <p:txBody>
          <a:bodyPr>
            <a:normAutofit/>
          </a:bodyPr>
          <a:lstStyle/>
          <a:p>
            <a:pPr marL="0" indent="0">
              <a:buNone/>
            </a:pPr>
            <a:r>
              <a:rPr lang="en-US" sz="1800" dirty="0" smtClean="0">
                <a:hlinkClick r:id="rId2"/>
              </a:rPr>
              <a:t>http://books.simonandschuster.com/Perfect/Ellen-Hopkins/9781416983255/reading_group_guide</a:t>
            </a:r>
            <a:r>
              <a:rPr lang="en-US" sz="1800" dirty="0" smtClean="0"/>
              <a:t> </a:t>
            </a:r>
          </a:p>
          <a:p>
            <a:endParaRPr lang="en-US" dirty="0"/>
          </a:p>
        </p:txBody>
      </p:sp>
      <p:pic>
        <p:nvPicPr>
          <p:cNvPr id="5" name="Picture 4"/>
          <p:cNvPicPr>
            <a:picLocks noChangeAspect="1"/>
          </p:cNvPicPr>
          <p:nvPr/>
        </p:nvPicPr>
        <p:blipFill>
          <a:blip r:embed="rId3"/>
          <a:stretch>
            <a:fillRect/>
          </a:stretch>
        </p:blipFill>
        <p:spPr>
          <a:xfrm>
            <a:off x="4965718" y="1417638"/>
            <a:ext cx="3033605" cy="4287495"/>
          </a:xfrm>
          <a:prstGeom prst="rect">
            <a:avLst/>
          </a:prstGeom>
        </p:spPr>
      </p:pic>
      <p:pic>
        <p:nvPicPr>
          <p:cNvPr id="6" name="Picture 5"/>
          <p:cNvPicPr>
            <a:picLocks noChangeAspect="1"/>
          </p:cNvPicPr>
          <p:nvPr/>
        </p:nvPicPr>
        <p:blipFill>
          <a:blip r:embed="rId4"/>
          <a:stretch>
            <a:fillRect/>
          </a:stretch>
        </p:blipFill>
        <p:spPr>
          <a:xfrm>
            <a:off x="1026534" y="1417638"/>
            <a:ext cx="2724495" cy="4115480"/>
          </a:xfrm>
          <a:prstGeom prst="rect">
            <a:avLst/>
          </a:prstGeom>
        </p:spPr>
      </p:pic>
      <p:sp>
        <p:nvSpPr>
          <p:cNvPr id="4" name="Rectangle 3"/>
          <p:cNvSpPr/>
          <p:nvPr/>
        </p:nvSpPr>
        <p:spPr>
          <a:xfrm>
            <a:off x="457201" y="5657671"/>
            <a:ext cx="3644918" cy="1107996"/>
          </a:xfrm>
          <a:prstGeom prst="rect">
            <a:avLst/>
          </a:prstGeom>
        </p:spPr>
        <p:txBody>
          <a:bodyPr wrap="square">
            <a:spAutoFit/>
          </a:bodyPr>
          <a:lstStyle/>
          <a:p>
            <a:r>
              <a:rPr lang="en-US" sz="1600" dirty="0" smtClean="0">
                <a:hlinkClick r:id="rId5"/>
              </a:rPr>
              <a:t>http</a:t>
            </a:r>
            <a:r>
              <a:rPr lang="en-US" sz="1600" dirty="0">
                <a:hlinkClick r:id="rId5"/>
              </a:rPr>
              <a:t>://books.simonandschuster.com/Aristotle-and-Dante-Discover-the-Secrets-of-the/Benjamin-Alire-Saenz/9781442408937/reading_group_guide</a:t>
            </a:r>
            <a:r>
              <a:rPr lang="en-US" sz="1600" dirty="0"/>
              <a:t> </a:t>
            </a:r>
          </a:p>
        </p:txBody>
      </p:sp>
    </p:spTree>
    <p:extLst>
      <p:ext uri="{BB962C8B-B14F-4D97-AF65-F5344CB8AC3E}">
        <p14:creationId xmlns:p14="http://schemas.microsoft.com/office/powerpoint/2010/main" val="1306789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197014"/>
            <a:ext cx="9144000" cy="3718086"/>
          </a:xfrm>
          <a:prstGeom prst="rect">
            <a:avLst/>
          </a:prstGeom>
        </p:spPr>
      </p:pic>
      <p:sp>
        <p:nvSpPr>
          <p:cNvPr id="4" name="Rectangle 3"/>
          <p:cNvSpPr/>
          <p:nvPr/>
        </p:nvSpPr>
        <p:spPr>
          <a:xfrm>
            <a:off x="2625078" y="497570"/>
            <a:ext cx="4576737" cy="707886"/>
          </a:xfrm>
          <a:prstGeom prst="rect">
            <a:avLst/>
          </a:prstGeom>
        </p:spPr>
        <p:txBody>
          <a:bodyPr wrap="square">
            <a:spAutoFit/>
          </a:bodyPr>
          <a:lstStyle/>
          <a:p>
            <a:pPr algn="ctr"/>
            <a:r>
              <a:rPr lang="en-US" sz="4000" b="1" dirty="0" err="1" smtClean="0"/>
              <a:t>Pinterest</a:t>
            </a:r>
            <a:endParaRPr lang="en-US" sz="4000" b="1" dirty="0"/>
          </a:p>
        </p:txBody>
      </p:sp>
    </p:spTree>
    <p:extLst>
      <p:ext uri="{BB962C8B-B14F-4D97-AF65-F5344CB8AC3E}">
        <p14:creationId xmlns:p14="http://schemas.microsoft.com/office/powerpoint/2010/main" val="2636557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994" y="175612"/>
            <a:ext cx="7806366" cy="2800767"/>
          </a:xfrm>
          <a:prstGeom prst="rect">
            <a:avLst/>
          </a:prstGeom>
          <a:noFill/>
        </p:spPr>
        <p:txBody>
          <a:bodyPr wrap="square" rtlCol="0">
            <a:spAutoFit/>
          </a:bodyPr>
          <a:lstStyle/>
          <a:p>
            <a:pPr algn="ctr"/>
            <a:r>
              <a:rPr lang="en-US" sz="4400" dirty="0" smtClean="0"/>
              <a:t>Questions, comments, concerns, hopes, dreams, desires, aspirations, rants, anything else you’d like to share?</a:t>
            </a:r>
            <a:endParaRPr lang="en-US" sz="4400" dirty="0"/>
          </a:p>
        </p:txBody>
      </p:sp>
      <p:pic>
        <p:nvPicPr>
          <p:cNvPr id="3" name="Picture 2"/>
          <p:cNvPicPr>
            <a:picLocks noChangeAspect="1"/>
          </p:cNvPicPr>
          <p:nvPr/>
        </p:nvPicPr>
        <p:blipFill>
          <a:blip r:embed="rId2"/>
          <a:stretch>
            <a:fillRect/>
          </a:stretch>
        </p:blipFill>
        <p:spPr>
          <a:xfrm>
            <a:off x="2035631" y="3191640"/>
            <a:ext cx="4998020" cy="2816593"/>
          </a:xfrm>
          <a:prstGeom prst="rect">
            <a:avLst/>
          </a:prstGeom>
        </p:spPr>
      </p:pic>
      <p:sp>
        <p:nvSpPr>
          <p:cNvPr id="5" name="TextBox 4"/>
          <p:cNvSpPr txBox="1"/>
          <p:nvPr/>
        </p:nvSpPr>
        <p:spPr>
          <a:xfrm>
            <a:off x="280133" y="6400386"/>
            <a:ext cx="8665440" cy="369332"/>
          </a:xfrm>
          <a:prstGeom prst="rect">
            <a:avLst/>
          </a:prstGeom>
          <a:noFill/>
        </p:spPr>
        <p:txBody>
          <a:bodyPr wrap="square" rtlCol="0">
            <a:spAutoFit/>
          </a:bodyPr>
          <a:lstStyle/>
          <a:p>
            <a:r>
              <a:rPr lang="en-US" dirty="0" err="1" smtClean="0"/>
              <a:t>raeannemontague.wordpress.com</a:t>
            </a:r>
            <a:r>
              <a:rPr lang="en-US" dirty="0" smtClean="0"/>
              <a:t> | rae7@hawaii.edu</a:t>
            </a:r>
            <a:r>
              <a:rPr lang="en-US" dirty="0"/>
              <a:t> </a:t>
            </a:r>
            <a:r>
              <a:rPr lang="en-US" dirty="0" smtClean="0"/>
              <a:t>  |   </a:t>
            </a:r>
            <a:r>
              <a:rPr lang="en-US" dirty="0" err="1" smtClean="0"/>
              <a:t>tandracki.net</a:t>
            </a:r>
            <a:r>
              <a:rPr lang="en-US" dirty="0" smtClean="0"/>
              <a:t> | @</a:t>
            </a:r>
            <a:r>
              <a:rPr lang="en-US" dirty="0" err="1" smtClean="0"/>
              <a:t>tandracki</a:t>
            </a:r>
            <a:endParaRPr lang="en-US" dirty="0"/>
          </a:p>
        </p:txBody>
      </p:sp>
    </p:spTree>
    <p:extLst>
      <p:ext uri="{BB962C8B-B14F-4D97-AF65-F5344CB8AC3E}">
        <p14:creationId xmlns:p14="http://schemas.microsoft.com/office/powerpoint/2010/main" val="3834505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Intersectionality</a:t>
            </a:r>
            <a:endParaRPr lang="en-US" dirty="0"/>
          </a:p>
        </p:txBody>
      </p:sp>
      <p:sp>
        <p:nvSpPr>
          <p:cNvPr id="12" name="Content Placeholder 11"/>
          <p:cNvSpPr>
            <a:spLocks noGrp="1"/>
          </p:cNvSpPr>
          <p:nvPr>
            <p:ph sz="half" idx="1"/>
          </p:nvPr>
        </p:nvSpPr>
        <p:spPr>
          <a:xfrm>
            <a:off x="457200" y="1600200"/>
            <a:ext cx="5182806" cy="4525963"/>
          </a:xfrm>
        </p:spPr>
        <p:txBody>
          <a:bodyPr>
            <a:normAutofit lnSpcReduction="10000"/>
          </a:bodyPr>
          <a:lstStyle/>
          <a:p>
            <a:pPr marL="0" indent="0">
              <a:buNone/>
            </a:pPr>
            <a:r>
              <a:rPr lang="en-US" dirty="0" smtClean="0"/>
              <a:t>“Consider an analogy to traffic in an intersection, coming and going in all four directions. Discrimination, like traffic through an intersection, may flow in one direction, and it may flow in another. If an accident happens in an intersection, it can be caused by cars traveling from any number of directions and sometimes, from all of them” (Crenshaw 1989). </a:t>
            </a:r>
            <a:endParaRPr lang="en-US" dirty="0"/>
          </a:p>
        </p:txBody>
      </p:sp>
      <p:pic>
        <p:nvPicPr>
          <p:cNvPr id="11" name="Picture 10"/>
          <p:cNvPicPr>
            <a:picLocks noChangeAspect="1"/>
          </p:cNvPicPr>
          <p:nvPr/>
        </p:nvPicPr>
        <p:blipFill>
          <a:blip r:embed="rId2"/>
          <a:stretch>
            <a:fillRect/>
          </a:stretch>
        </p:blipFill>
        <p:spPr>
          <a:xfrm>
            <a:off x="5881126" y="1436312"/>
            <a:ext cx="3088690" cy="4542191"/>
          </a:xfrm>
          <a:prstGeom prst="rect">
            <a:avLst/>
          </a:prstGeom>
        </p:spPr>
      </p:pic>
    </p:spTree>
    <p:extLst>
      <p:ext uri="{BB962C8B-B14F-4D97-AF65-F5344CB8AC3E}">
        <p14:creationId xmlns:p14="http://schemas.microsoft.com/office/powerpoint/2010/main" val="3179363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a:t>
            </a:r>
            <a:endParaRPr lang="en-US" dirty="0"/>
          </a:p>
        </p:txBody>
      </p:sp>
      <p:sp>
        <p:nvSpPr>
          <p:cNvPr id="5" name="Content Placeholder 4"/>
          <p:cNvSpPr>
            <a:spLocks noGrp="1"/>
          </p:cNvSpPr>
          <p:nvPr>
            <p:ph idx="1"/>
          </p:nvPr>
        </p:nvSpPr>
        <p:spPr/>
        <p:txBody>
          <a:bodyPr/>
          <a:lstStyle/>
          <a:p>
            <a:r>
              <a:rPr lang="en-US" dirty="0"/>
              <a:t>“The American Library Association stringently and unequivocally maintains that libraries and librarians have an obligation to resist efforts that systematically exclude materials dealing with any subject matter, including sex, gender identity, gender expression, or sexual </a:t>
            </a:r>
            <a:r>
              <a:rPr lang="en-US" dirty="0" smtClean="0"/>
              <a:t>orientation.”</a:t>
            </a:r>
            <a:endParaRPr lang="en-US" dirty="0"/>
          </a:p>
        </p:txBody>
      </p:sp>
      <p:sp>
        <p:nvSpPr>
          <p:cNvPr id="6" name="Rectangle 5"/>
          <p:cNvSpPr/>
          <p:nvPr/>
        </p:nvSpPr>
        <p:spPr>
          <a:xfrm>
            <a:off x="457200" y="6191653"/>
            <a:ext cx="8462351" cy="369332"/>
          </a:xfrm>
          <a:prstGeom prst="rect">
            <a:avLst/>
          </a:prstGeom>
        </p:spPr>
        <p:txBody>
          <a:bodyPr wrap="square">
            <a:spAutoFit/>
          </a:bodyPr>
          <a:lstStyle/>
          <a:p>
            <a:r>
              <a:rPr lang="en-US" dirty="0">
                <a:hlinkClick r:id="rId2"/>
              </a:rPr>
              <a:t>http://www.ala.org/advocacy/intfreedom/librarybill/interpretations/</a:t>
            </a:r>
            <a:r>
              <a:rPr lang="en-US" dirty="0" smtClean="0">
                <a:hlinkClick r:id="rId2"/>
              </a:rPr>
              <a:t>accesslibrary</a:t>
            </a:r>
            <a:r>
              <a:rPr lang="en-US" dirty="0" smtClean="0"/>
              <a:t> </a:t>
            </a:r>
            <a:endParaRPr lang="en-US" dirty="0"/>
          </a:p>
        </p:txBody>
      </p:sp>
      <p:pic>
        <p:nvPicPr>
          <p:cNvPr id="7" name="Picture 6"/>
          <p:cNvPicPr>
            <a:picLocks noChangeAspect="1"/>
          </p:cNvPicPr>
          <p:nvPr/>
        </p:nvPicPr>
        <p:blipFill>
          <a:blip r:embed="rId3"/>
          <a:stretch>
            <a:fillRect/>
          </a:stretch>
        </p:blipFill>
        <p:spPr>
          <a:xfrm>
            <a:off x="3556000" y="4666503"/>
            <a:ext cx="5130800" cy="1308100"/>
          </a:xfrm>
          <a:prstGeom prst="rect">
            <a:avLst/>
          </a:prstGeom>
        </p:spPr>
      </p:pic>
    </p:spTree>
    <p:extLst>
      <p:ext uri="{BB962C8B-B14F-4D97-AF65-F5344CB8AC3E}">
        <p14:creationId xmlns:p14="http://schemas.microsoft.com/office/powerpoint/2010/main" val="355696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958" y="6289968"/>
            <a:ext cx="8392041" cy="369332"/>
          </a:xfrm>
          <a:prstGeom prst="rect">
            <a:avLst/>
          </a:prstGeom>
          <a:noFill/>
        </p:spPr>
        <p:txBody>
          <a:bodyPr wrap="none" rtlCol="0">
            <a:spAutoFit/>
          </a:bodyPr>
          <a:lstStyle/>
          <a:p>
            <a:r>
              <a:rPr lang="en-US" dirty="0">
                <a:hlinkClick r:id="rId3"/>
              </a:rPr>
              <a:t>http://www.theguardian.com/world/interactive/2012/may/08/gay-rights-united-</a:t>
            </a:r>
            <a:r>
              <a:rPr lang="en-US" dirty="0" smtClean="0">
                <a:hlinkClick r:id="rId3"/>
              </a:rPr>
              <a:t>states</a:t>
            </a:r>
            <a:r>
              <a:rPr lang="en-US" dirty="0" smtClean="0"/>
              <a:t> </a:t>
            </a:r>
            <a:endParaRPr lang="en-US" dirty="0"/>
          </a:p>
        </p:txBody>
      </p:sp>
      <p:pic>
        <p:nvPicPr>
          <p:cNvPr id="2" name="Picture 1"/>
          <p:cNvPicPr>
            <a:picLocks noChangeAspect="1"/>
          </p:cNvPicPr>
          <p:nvPr/>
        </p:nvPicPr>
        <p:blipFill rotWithShape="1">
          <a:blip r:embed="rId4"/>
          <a:srcRect l="11814" t="12419" r="11685"/>
          <a:stretch/>
        </p:blipFill>
        <p:spPr>
          <a:xfrm>
            <a:off x="189773" y="-1"/>
            <a:ext cx="8919551" cy="6382145"/>
          </a:xfrm>
          <a:prstGeom prst="rect">
            <a:avLst/>
          </a:prstGeom>
        </p:spPr>
      </p:pic>
    </p:spTree>
    <p:extLst>
      <p:ext uri="{BB962C8B-B14F-4D97-AF65-F5344CB8AC3E}">
        <p14:creationId xmlns:p14="http://schemas.microsoft.com/office/powerpoint/2010/main" val="4211700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3588" y="1363081"/>
            <a:ext cx="6861388" cy="4524315"/>
          </a:xfrm>
          <a:prstGeom prst="rect">
            <a:avLst/>
          </a:prstGeom>
        </p:spPr>
        <p:txBody>
          <a:bodyPr wrap="square">
            <a:spAutoFit/>
          </a:bodyPr>
          <a:lstStyle/>
          <a:p>
            <a:pPr marL="571500" indent="-571500">
              <a:buFontTx/>
              <a:buChar char="•"/>
            </a:pPr>
            <a:r>
              <a:rPr lang="en-US" sz="3200" dirty="0" smtClean="0"/>
              <a:t>Selecting materials with GLBTQ content to support personal and community goals</a:t>
            </a:r>
            <a:r>
              <a:rPr lang="en-US" sz="3200" dirty="0" smtClean="0">
                <a:effectLst/>
              </a:rPr>
              <a:t> </a:t>
            </a:r>
          </a:p>
          <a:p>
            <a:pPr marL="571500" indent="-571500">
              <a:buFontTx/>
              <a:buChar char="•"/>
            </a:pPr>
            <a:r>
              <a:rPr lang="en-US" sz="3200" dirty="0"/>
              <a:t>C</a:t>
            </a:r>
            <a:r>
              <a:rPr lang="en-US" sz="3200" dirty="0" smtClean="0"/>
              <a:t>hallenges </a:t>
            </a:r>
            <a:r>
              <a:rPr lang="en-US" sz="3200" dirty="0"/>
              <a:t>to providing access to queer </a:t>
            </a:r>
            <a:r>
              <a:rPr lang="en-US" sz="3200" dirty="0" smtClean="0"/>
              <a:t>materials</a:t>
            </a:r>
          </a:p>
          <a:p>
            <a:pPr marL="571500" indent="-571500">
              <a:buFontTx/>
              <a:buChar char="•"/>
            </a:pPr>
            <a:r>
              <a:rPr lang="en-US" sz="3200" dirty="0" smtClean="0"/>
              <a:t>Developing collections and programming with GLBTQ content aligned with emerging needs of children and young adults</a:t>
            </a:r>
            <a:endParaRPr lang="en-US" sz="3200" dirty="0"/>
          </a:p>
        </p:txBody>
      </p:sp>
      <p:sp>
        <p:nvSpPr>
          <p:cNvPr id="4" name="Rectangle 3"/>
          <p:cNvSpPr/>
          <p:nvPr/>
        </p:nvSpPr>
        <p:spPr>
          <a:xfrm>
            <a:off x="2787528" y="394255"/>
            <a:ext cx="3531764" cy="769441"/>
          </a:xfrm>
          <a:prstGeom prst="rect">
            <a:avLst/>
          </a:prstGeom>
        </p:spPr>
        <p:txBody>
          <a:bodyPr wrap="square">
            <a:spAutoFit/>
          </a:bodyPr>
          <a:lstStyle/>
          <a:p>
            <a:pPr algn="ctr"/>
            <a:r>
              <a:rPr lang="en-US" sz="4400" b="1" dirty="0" smtClean="0"/>
              <a:t>Topics</a:t>
            </a:r>
            <a:endParaRPr lang="en-US" sz="4400" b="1" dirty="0"/>
          </a:p>
        </p:txBody>
      </p:sp>
    </p:spTree>
    <p:extLst>
      <p:ext uri="{BB962C8B-B14F-4D97-AF65-F5344CB8AC3E}">
        <p14:creationId xmlns:p14="http://schemas.microsoft.com/office/powerpoint/2010/main" val="850060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1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Selection: Awards</a:t>
            </a:r>
            <a:endParaRPr lang="en-US" dirty="0"/>
          </a:p>
        </p:txBody>
      </p:sp>
      <p:pic>
        <p:nvPicPr>
          <p:cNvPr id="6" name="Picture 5" descr="Screen shot 2013-11-10 at 7.2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17638"/>
            <a:ext cx="4419600" cy="1587500"/>
          </a:xfrm>
          <a:prstGeom prst="rect">
            <a:avLst/>
          </a:prstGeom>
        </p:spPr>
      </p:pic>
      <p:pic>
        <p:nvPicPr>
          <p:cNvPr id="9" name="Picture 8"/>
          <p:cNvPicPr>
            <a:picLocks noChangeAspect="1"/>
          </p:cNvPicPr>
          <p:nvPr/>
        </p:nvPicPr>
        <p:blipFill>
          <a:blip r:embed="rId5"/>
          <a:stretch>
            <a:fillRect/>
          </a:stretch>
        </p:blipFill>
        <p:spPr>
          <a:xfrm>
            <a:off x="5136762" y="1417638"/>
            <a:ext cx="3810000" cy="3810000"/>
          </a:xfrm>
          <a:prstGeom prst="rect">
            <a:avLst/>
          </a:prstGeom>
        </p:spPr>
      </p:pic>
      <p:pic>
        <p:nvPicPr>
          <p:cNvPr id="11" name="Picture 10"/>
          <p:cNvPicPr>
            <a:picLocks noChangeAspect="1"/>
          </p:cNvPicPr>
          <p:nvPr/>
        </p:nvPicPr>
        <p:blipFill>
          <a:blip r:embed="rId6"/>
          <a:stretch>
            <a:fillRect/>
          </a:stretch>
        </p:blipFill>
        <p:spPr>
          <a:xfrm>
            <a:off x="4116270" y="5556869"/>
            <a:ext cx="5027730" cy="1065065"/>
          </a:xfrm>
          <a:prstGeom prst="rect">
            <a:avLst/>
          </a:prstGeom>
        </p:spPr>
      </p:pic>
      <p:pic>
        <p:nvPicPr>
          <p:cNvPr id="12" name="Picture 11"/>
          <p:cNvPicPr>
            <a:picLocks noChangeAspect="1"/>
          </p:cNvPicPr>
          <p:nvPr/>
        </p:nvPicPr>
        <p:blipFill>
          <a:blip r:embed="rId7"/>
          <a:stretch>
            <a:fillRect/>
          </a:stretch>
        </p:blipFill>
        <p:spPr>
          <a:xfrm>
            <a:off x="772662" y="3422649"/>
            <a:ext cx="2901307" cy="2973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6549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Rainbow List</a:t>
            </a:r>
            <a:endParaRPr lang="en-US" dirty="0"/>
          </a:p>
        </p:txBody>
      </p:sp>
      <p:pic>
        <p:nvPicPr>
          <p:cNvPr id="6" name="Content Placeholder 5"/>
          <p:cNvPicPr>
            <a:picLocks noGrp="1" noChangeAspect="1"/>
          </p:cNvPicPr>
          <p:nvPr>
            <p:ph idx="1"/>
          </p:nvPr>
        </p:nvPicPr>
        <p:blipFill>
          <a:blip r:embed="rId2"/>
          <a:srcRect l="1421" r="1421"/>
          <a:stretch>
            <a:fillRect/>
          </a:stretch>
        </p:blipFill>
        <p:spPr/>
      </p:pic>
    </p:spTree>
    <p:extLst>
      <p:ext uri="{BB962C8B-B14F-4D97-AF65-F5344CB8AC3E}">
        <p14:creationId xmlns:p14="http://schemas.microsoft.com/office/powerpoint/2010/main" val="138399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err="1" smtClean="0"/>
              <a:t>Goodreads</a:t>
            </a:r>
            <a:r>
              <a:rPr lang="en-US" dirty="0" smtClean="0"/>
              <a:t> for Collection Development and Readers’ Advisory</a:t>
            </a:r>
            <a:endParaRPr lang="en-US" dirty="0"/>
          </a:p>
        </p:txBody>
      </p:sp>
      <p:pic>
        <p:nvPicPr>
          <p:cNvPr id="5" name="Content Placeholder 4"/>
          <p:cNvPicPr>
            <a:picLocks noGrp="1" noChangeAspect="1"/>
          </p:cNvPicPr>
          <p:nvPr>
            <p:ph sz="half" idx="1"/>
          </p:nvPr>
        </p:nvPicPr>
        <p:blipFill>
          <a:blip r:embed="rId2"/>
          <a:srcRect t="-33923" b="-33923"/>
          <a:stretch>
            <a:fillRect/>
          </a:stretch>
        </p:blipFill>
        <p:spPr>
          <a:xfrm>
            <a:off x="141036" y="1450808"/>
            <a:ext cx="4504172" cy="5047718"/>
          </a:xfrm>
        </p:spPr>
      </p:pic>
      <p:sp>
        <p:nvSpPr>
          <p:cNvPr id="6" name="Content Placeholder 5"/>
          <p:cNvSpPr>
            <a:spLocks noGrp="1"/>
          </p:cNvSpPr>
          <p:nvPr>
            <p:ph sz="half" idx="2"/>
          </p:nvPr>
        </p:nvSpPr>
        <p:spPr/>
        <p:txBody>
          <a:bodyPr>
            <a:normAutofit fontScale="77500" lnSpcReduction="20000"/>
          </a:bodyPr>
          <a:lstStyle/>
          <a:p>
            <a:r>
              <a:rPr lang="en-US" dirty="0">
                <a:hlinkClick r:id="rId3"/>
              </a:rPr>
              <a:t>https://www.goodreads.com/list/show/3392.LGBT_for_YA#</a:t>
            </a:r>
            <a:r>
              <a:rPr lang="en-US" dirty="0" smtClean="0">
                <a:hlinkClick r:id="rId3"/>
              </a:rPr>
              <a:t>17237214</a:t>
            </a:r>
            <a:endParaRPr lang="en-US" dirty="0" smtClean="0"/>
          </a:p>
          <a:p>
            <a:r>
              <a:rPr lang="en-US" dirty="0">
                <a:hlinkClick r:id="rId4"/>
              </a:rPr>
              <a:t>https://www.goodreads.com/list/show/15647.LGBT_Young_Adult_YA_Literature#</a:t>
            </a:r>
            <a:r>
              <a:rPr lang="en-US" dirty="0" smtClean="0">
                <a:hlinkClick r:id="rId4"/>
              </a:rPr>
              <a:t>17237214</a:t>
            </a:r>
            <a:endParaRPr lang="en-US" dirty="0" smtClean="0"/>
          </a:p>
          <a:p>
            <a:r>
              <a:rPr lang="en-US" dirty="0">
                <a:hlinkClick r:id="rId5"/>
              </a:rPr>
              <a:t>https://www.goodreads.com/list/show/653.Best_YA_Fiction_with_GLBTQQI_themes_characters?#</a:t>
            </a:r>
            <a:r>
              <a:rPr lang="en-US" dirty="0" smtClean="0">
                <a:hlinkClick r:id="rId5"/>
              </a:rPr>
              <a:t>17237214</a:t>
            </a:r>
            <a:r>
              <a:rPr lang="en-US" dirty="0" smtClean="0"/>
              <a:t> </a:t>
            </a:r>
            <a:endParaRPr lang="en-US" dirty="0"/>
          </a:p>
        </p:txBody>
      </p:sp>
    </p:spTree>
    <p:extLst>
      <p:ext uri="{BB962C8B-B14F-4D97-AF65-F5344CB8AC3E}">
        <p14:creationId xmlns:p14="http://schemas.microsoft.com/office/powerpoint/2010/main" val="3009301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3927</TotalTime>
  <Words>728</Words>
  <Application>Microsoft Office PowerPoint</Application>
  <PresentationFormat>On-screen Show (4:3)</PresentationFormat>
  <Paragraphs>89</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Intersectionality</vt:lpstr>
      <vt:lpstr>Foundations</vt:lpstr>
      <vt:lpstr>PowerPoint Presentation</vt:lpstr>
      <vt:lpstr>PowerPoint Presentation</vt:lpstr>
      <vt:lpstr>Selection: Awards</vt:lpstr>
      <vt:lpstr>The Rainbow List</vt:lpstr>
      <vt:lpstr>Goodreads for Collection Development and Readers’ Advisory</vt:lpstr>
      <vt:lpstr>Professional Resources for Selection</vt:lpstr>
      <vt:lpstr>Media</vt:lpstr>
      <vt:lpstr>Authors to Know</vt:lpstr>
      <vt:lpstr>Additional Top Picks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Resources</vt:lpstr>
      <vt:lpstr>PowerPoint Presentation</vt:lpstr>
      <vt:lpstr>Libraries and the LGBT Community</vt:lpstr>
      <vt:lpstr>Reading Group Guides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Mel</cp:lastModifiedBy>
  <cp:revision>91</cp:revision>
  <dcterms:created xsi:type="dcterms:W3CDTF">2013-11-10T20:48:12Z</dcterms:created>
  <dcterms:modified xsi:type="dcterms:W3CDTF">2014-09-25T20:17:16Z</dcterms:modified>
</cp:coreProperties>
</file>