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35"/>
  </p:notesMasterIdLst>
  <p:sldIdLst>
    <p:sldId id="256" r:id="rId2"/>
    <p:sldId id="268" r:id="rId3"/>
    <p:sldId id="296" r:id="rId4"/>
    <p:sldId id="297" r:id="rId5"/>
    <p:sldId id="294" r:id="rId6"/>
    <p:sldId id="257" r:id="rId7"/>
    <p:sldId id="292" r:id="rId8"/>
    <p:sldId id="258" r:id="rId9"/>
    <p:sldId id="259" r:id="rId10"/>
    <p:sldId id="290" r:id="rId11"/>
    <p:sldId id="295" r:id="rId12"/>
    <p:sldId id="261" r:id="rId13"/>
    <p:sldId id="263" r:id="rId14"/>
    <p:sldId id="262" r:id="rId15"/>
    <p:sldId id="260" r:id="rId16"/>
    <p:sldId id="269" r:id="rId17"/>
    <p:sldId id="285" r:id="rId18"/>
    <p:sldId id="286" r:id="rId19"/>
    <p:sldId id="276" r:id="rId20"/>
    <p:sldId id="271" r:id="rId21"/>
    <p:sldId id="287" r:id="rId22"/>
    <p:sldId id="272" r:id="rId23"/>
    <p:sldId id="288" r:id="rId24"/>
    <p:sldId id="277" r:id="rId25"/>
    <p:sldId id="289" r:id="rId26"/>
    <p:sldId id="273" r:id="rId27"/>
    <p:sldId id="293" r:id="rId28"/>
    <p:sldId id="264" r:id="rId29"/>
    <p:sldId id="267" r:id="rId30"/>
    <p:sldId id="275" r:id="rId31"/>
    <p:sldId id="266" r:id="rId32"/>
    <p:sldId id="265"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767" autoAdjust="0"/>
  </p:normalViewPr>
  <p:slideViewPr>
    <p:cSldViewPr>
      <p:cViewPr>
        <p:scale>
          <a:sx n="110" d="100"/>
          <a:sy n="110" d="100"/>
        </p:scale>
        <p:origin x="-216" y="1014"/>
      </p:cViewPr>
      <p:guideLst>
        <p:guide orient="horz" pos="2160"/>
        <p:guide pos="2880"/>
      </p:guideLst>
    </p:cSldViewPr>
  </p:slideViewPr>
  <p:outlineViewPr>
    <p:cViewPr>
      <p:scale>
        <a:sx n="33" d="100"/>
        <a:sy n="33" d="100"/>
      </p:scale>
      <p:origin x="53"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51F48D-4AA0-489E-B496-E8B8BA344479}" type="datetimeFigureOut">
              <a:rPr lang="en-US" smtClean="0"/>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48F5E-9BB6-46E7-B884-6536D68C9598}" type="slidenum">
              <a:rPr lang="en-US" smtClean="0"/>
              <a:t>‹#›</a:t>
            </a:fld>
            <a:endParaRPr lang="en-US"/>
          </a:p>
        </p:txBody>
      </p:sp>
    </p:spTree>
    <p:extLst>
      <p:ext uri="{BB962C8B-B14F-4D97-AF65-F5344CB8AC3E}">
        <p14:creationId xmlns:p14="http://schemas.microsoft.com/office/powerpoint/2010/main" val="344113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2</a:t>
            </a:fld>
            <a:endParaRPr lang="en-US"/>
          </a:p>
        </p:txBody>
      </p:sp>
    </p:spTree>
    <p:extLst>
      <p:ext uri="{BB962C8B-B14F-4D97-AF65-F5344CB8AC3E}">
        <p14:creationId xmlns:p14="http://schemas.microsoft.com/office/powerpoint/2010/main" val="428264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and varied informational texts “can help [readers] see that the real world can be just as surprising and intriguing as make-believe. </a:t>
            </a:r>
          </a:p>
          <a:p>
            <a:r>
              <a:rPr lang="en-US" dirty="0" smtClean="0"/>
              <a:t>“It’s not just </a:t>
            </a:r>
            <a:r>
              <a:rPr lang="en-US" i="1" dirty="0" smtClean="0"/>
              <a:t>how much</a:t>
            </a:r>
            <a:r>
              <a:rPr lang="en-US" dirty="0" smtClean="0"/>
              <a:t> students read that matters, but also </a:t>
            </a:r>
            <a:r>
              <a:rPr lang="en-US" i="1" dirty="0" smtClean="0"/>
              <a:t>what</a:t>
            </a:r>
            <a:r>
              <a:rPr lang="en-US" dirty="0" smtClean="0"/>
              <a:t> they read.”</a:t>
            </a:r>
          </a:p>
          <a:p>
            <a:endParaRPr lang="en-US" dirty="0" smtClean="0"/>
          </a:p>
          <a:p>
            <a:endParaRPr lang="en-US" dirty="0" smtClean="0"/>
          </a:p>
          <a:p>
            <a:r>
              <a:rPr lang="en-US" dirty="0" smtClean="0"/>
              <a:t>When I was little, my favorite thing in the </a:t>
            </a:r>
            <a:r>
              <a:rPr lang="en-US" dirty="0" err="1" smtClean="0"/>
              <a:t>whooole</a:t>
            </a:r>
            <a:r>
              <a:rPr lang="en-US" dirty="0" smtClean="0"/>
              <a:t> wide world was</a:t>
            </a:r>
            <a:r>
              <a:rPr lang="en-US" baseline="0" dirty="0" smtClean="0"/>
              <a:t> animals. Everything animals. I didn’t care about almost anything else. However, there were two books that left the most lasting impacts on me. When I was in 1</a:t>
            </a:r>
            <a:r>
              <a:rPr lang="en-US" baseline="30000" dirty="0" smtClean="0"/>
              <a:t>st</a:t>
            </a:r>
            <a:r>
              <a:rPr lang="en-US" baseline="0" dirty="0" smtClean="0"/>
              <a:t> grade I fell in love with the Large as Life book, and borrowed it so many times, that when it needed to be weeded my school librarian gave it to me. There is a picture of a mouse deer in it, that I used to prop up on the table next to me and pretend it was my pet, because it was the real size and I was fascinated by it. However, what I came away with was also an appreciation of the art. The work of Kenneth Little was so detailed, even in 1</a:t>
            </a:r>
            <a:r>
              <a:rPr lang="en-US" baseline="30000" dirty="0" smtClean="0"/>
              <a:t>st</a:t>
            </a:r>
            <a:r>
              <a:rPr lang="en-US" baseline="0" dirty="0" smtClean="0"/>
              <a:t> grade I wanted to be able to do scientific illustration and paint that realistically. I can’t but I’ve tried, and I have a great respect for anyone that can produce work like that. It’s given me a very deep appreciation of art.</a:t>
            </a:r>
            <a:br>
              <a:rPr lang="en-US" baseline="0" dirty="0" smtClean="0"/>
            </a:br>
            <a:r>
              <a:rPr lang="en-US" baseline="0" dirty="0" smtClean="0"/>
              <a:t/>
            </a:r>
            <a:br>
              <a:rPr lang="en-US" baseline="0" dirty="0" smtClean="0"/>
            </a:br>
            <a:r>
              <a:rPr lang="en-US" baseline="0" dirty="0" smtClean="0"/>
              <a:t>The other was People by Peter </a:t>
            </a:r>
            <a:r>
              <a:rPr lang="en-US" baseline="0" dirty="0" err="1" smtClean="0"/>
              <a:t>Spier</a:t>
            </a:r>
            <a:r>
              <a:rPr lang="en-US" baseline="0" dirty="0" smtClean="0"/>
              <a:t>. My school librarian shared this with us in about 2</a:t>
            </a:r>
            <a:r>
              <a:rPr lang="en-US" baseline="30000" dirty="0" smtClean="0"/>
              <a:t>nd</a:t>
            </a:r>
            <a:r>
              <a:rPr lang="en-US" baseline="0" dirty="0" smtClean="0"/>
              <a:t> or 3</a:t>
            </a:r>
            <a:r>
              <a:rPr lang="en-US" baseline="30000" dirty="0" smtClean="0"/>
              <a:t>rd</a:t>
            </a:r>
            <a:r>
              <a:rPr lang="en-US" baseline="0" dirty="0" smtClean="0"/>
              <a:t> grade. Usually, classified as a picture book instead of non-fiction. I loved the illustrations, because they were so tiny, and impressionistic. Again, art appreciation. But, there are great lessons about acceptance, and human diversity and culture… and it was something of an indirect influence on my becoming an anthropology major and librarian. </a:t>
            </a:r>
          </a:p>
          <a:p>
            <a:endParaRPr lang="en-US" baseline="0" dirty="0" smtClean="0"/>
          </a:p>
          <a:p>
            <a:r>
              <a:rPr lang="en-US" baseline="0" dirty="0" smtClean="0"/>
              <a:t>In these cases, for me… truth was more interesting than any made up story. The fact that there was a deer small enough to put on my table. Or the fact that someone else’s written language could look like an art-form compared to what I was used to was more interesting than the adventures of Corduroy.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DF48F5E-9BB6-46E7-B884-6536D68C9598}" type="slidenum">
              <a:rPr lang="en-US" smtClean="0"/>
              <a:t>12</a:t>
            </a:fld>
            <a:endParaRPr lang="en-US"/>
          </a:p>
        </p:txBody>
      </p:sp>
    </p:spTree>
    <p:extLst>
      <p:ext uri="{BB962C8B-B14F-4D97-AF65-F5344CB8AC3E}">
        <p14:creationId xmlns:p14="http://schemas.microsoft.com/office/powerpoint/2010/main" val="3253967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Aside from just a boldface push from</a:t>
            </a:r>
            <a:r>
              <a:rPr lang="en-US" baseline="0" dirty="0" smtClean="0"/>
              <a:t> an advocate, w</a:t>
            </a:r>
            <a:r>
              <a:rPr lang="en-US" dirty="0" smtClean="0"/>
              <a:t>hy</a:t>
            </a:r>
            <a:r>
              <a:rPr lang="en-US" baseline="0" dirty="0" smtClean="0"/>
              <a:t> ELSE is knowledge and appreciation of nonfiction important?</a:t>
            </a:r>
          </a:p>
          <a:p>
            <a:endParaRPr lang="en-US" baseline="0" dirty="0" smtClean="0"/>
          </a:p>
          <a:p>
            <a:r>
              <a:rPr lang="en-US" baseline="0" dirty="0" smtClean="0"/>
              <a:t>Common Core State Standards </a:t>
            </a:r>
            <a:endParaRPr lang="en-US" dirty="0" smtClean="0"/>
          </a:p>
          <a:p>
            <a:endParaRPr lang="en-US" dirty="0" smtClean="0"/>
          </a:p>
          <a:p>
            <a:r>
              <a:rPr lang="en-US" dirty="0" smtClean="0"/>
              <a:t>Not federal. Created</a:t>
            </a:r>
            <a:r>
              <a:rPr lang="en-US" baseline="0" dirty="0" smtClean="0"/>
              <a:t> by </a:t>
            </a:r>
            <a:r>
              <a:rPr lang="en-US" sz="1200" b="0" i="0" kern="1200" dirty="0" smtClean="0">
                <a:solidFill>
                  <a:schemeClr val="tx1"/>
                </a:solidFill>
                <a:effectLst/>
                <a:latin typeface="+mn-lt"/>
                <a:ea typeface="+mn-ea"/>
                <a:cs typeface="+mn-cs"/>
              </a:rPr>
              <a:t>National Governors Association Center for Best Practices, Council of Chief State School Officers</a:t>
            </a:r>
            <a:r>
              <a:rPr lang="en-US" baseline="0" dirty="0" smtClean="0"/>
              <a:t> But adopted by 45 (now 44) states to replace the standards in those subject areas. Language Arts and Literacy in History, Social Studies, Science and Technical Subjects AAAAND Mathematics</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13</a:t>
            </a:fld>
            <a:endParaRPr lang="en-US"/>
          </a:p>
        </p:txBody>
      </p:sp>
    </p:spTree>
    <p:extLst>
      <p:ext uri="{BB962C8B-B14F-4D97-AF65-F5344CB8AC3E}">
        <p14:creationId xmlns:p14="http://schemas.microsoft.com/office/powerpoint/2010/main" val="383271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criteria that make up a quality piece. This is put together from a chart I got at another conference, that I’m handing out to you. I’ll share the criteria with you and then show you some examples. </a:t>
            </a:r>
          </a:p>
          <a:p>
            <a:endParaRPr lang="en-US" baseline="0" dirty="0" smtClean="0"/>
          </a:p>
          <a:p>
            <a:r>
              <a:rPr lang="en-US" dirty="0" smtClean="0"/>
              <a:t>In no particular</a:t>
            </a:r>
            <a:r>
              <a:rPr lang="en-US" baseline="0" dirty="0" smtClean="0"/>
              <a:t> order, will vary depending on audience. As well as educational, you want something eye-catching for your age group, that will hold their attention. This is why design and organization of the information is important.  ONCE you have their attention, you need them to actually be interested in learning something, so make sure it’s GOOD, RELIABLE information!</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14</a:t>
            </a:fld>
            <a:endParaRPr lang="en-US"/>
          </a:p>
        </p:txBody>
      </p:sp>
    </p:spTree>
    <p:extLst>
      <p:ext uri="{BB962C8B-B14F-4D97-AF65-F5344CB8AC3E}">
        <p14:creationId xmlns:p14="http://schemas.microsoft.com/office/powerpoint/2010/main" val="92956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t>
            </a:r>
            <a:r>
              <a:rPr lang="en-US" dirty="0" err="1" smtClean="0"/>
              <a:t>unfavorites</a:t>
            </a:r>
            <a:r>
              <a:rPr lang="en-US" dirty="0" smtClean="0"/>
              <a:t>” are those</a:t>
            </a:r>
            <a:r>
              <a:rPr lang="en-US" baseline="0" dirty="0" smtClean="0"/>
              <a:t> that lack the criteria shared … they don’t exercise creativity in writing or presentation, have poor or very basic organization and design. </a:t>
            </a:r>
          </a:p>
          <a:p>
            <a:endParaRPr lang="en-US" dirty="0" smtClean="0"/>
          </a:p>
          <a:p>
            <a:r>
              <a:rPr lang="en-US" dirty="0" smtClean="0"/>
              <a:t>Sometimes</a:t>
            </a:r>
            <a:r>
              <a:rPr lang="en-US" baseline="0" dirty="0" smtClean="0"/>
              <a:t> what seems like an otherwise wonderful book fails in some aspect. This will happen, of course, as nothing is really perfect. Sometimes this has to do with budget. It cost more to publish on glossy pages and in color.  It costs more and takes longer to clear the use of photos, quotes, and other possibly copyrighted content. It takes time to put together quality research and of course, it takes time to do good research.</a:t>
            </a:r>
          </a:p>
          <a:p>
            <a:endParaRPr lang="en-US" baseline="0" dirty="0" smtClean="0"/>
          </a:p>
          <a:p>
            <a:r>
              <a:rPr lang="en-US" baseline="0" dirty="0" smtClean="0"/>
              <a:t>Primarily, we are focusing on those things that should be within the control of an author and publisher.  </a:t>
            </a:r>
          </a:p>
          <a:p>
            <a:endParaRPr lang="en-US" baseline="0" dirty="0" smtClean="0"/>
          </a:p>
          <a:p>
            <a:r>
              <a:rPr lang="en-US" baseline="0" dirty="0" smtClean="0"/>
              <a:t>There’s nothing wrong with a little sensationalism for kids. Especially for boys, sometimes that’s the best way to get them reading…but if it’s all flash, and no substance, the reader will get very little out of it.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Notes and citations may seem boring and unimportant for young readers, but it is incredibly important. They need to learn how to vet resources. Of course, for younger readers, notes may not be the most important thing. Sometimes, a book for very young readers is just telling a true story. However, in books that are based on research, there should be something, noting where the information came from.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 collection of folktales, for instance there should be source notes or information on where the story came</a:t>
            </a:r>
          </a:p>
          <a:p>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15</a:t>
            </a:fld>
            <a:endParaRPr lang="en-US"/>
          </a:p>
        </p:txBody>
      </p:sp>
    </p:spTree>
    <p:extLst>
      <p:ext uri="{BB962C8B-B14F-4D97-AF65-F5344CB8AC3E}">
        <p14:creationId xmlns:p14="http://schemas.microsoft.com/office/powerpoint/2010/main" val="167966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a:t>
            </a:r>
            <a:r>
              <a:rPr lang="en-US" baseline="0" dirty="0" smtClean="0"/>
              <a:t> nonfiction --- look for: Sometimes going beyond straight reporting of facts means, it’s presented in a creative way. Whether in riddles, like What do you do with a tail like this? Or Poetry. Sometimes it’ narrative and will tell you the story of an individual or an event that represents a broader topic, instead of strictly reporting about a general topic. </a:t>
            </a:r>
          </a:p>
          <a:p>
            <a:endParaRPr lang="en-US" baseline="0" dirty="0" smtClean="0"/>
          </a:p>
          <a:p>
            <a:r>
              <a:rPr lang="en-US" baseline="0" dirty="0" smtClean="0"/>
              <a:t>Aside from making the experience more enjoyable, and teaching something new…</a:t>
            </a:r>
          </a:p>
          <a:p>
            <a:endParaRPr lang="en-US" baseline="0" dirty="0" smtClean="0"/>
          </a:p>
          <a:p>
            <a:r>
              <a:rPr lang="en-US" baseline="0" dirty="0" smtClean="0"/>
              <a:t>Reading well written works can help a person write better.</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16</a:t>
            </a:fld>
            <a:endParaRPr lang="en-US"/>
          </a:p>
        </p:txBody>
      </p:sp>
    </p:spTree>
    <p:extLst>
      <p:ext uri="{BB962C8B-B14F-4D97-AF65-F5344CB8AC3E}">
        <p14:creationId xmlns:p14="http://schemas.microsoft.com/office/powerpoint/2010/main" val="9088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there was never any written rule that prohibited Negroes from playing professional baseball, but soon after 1887, somehow Negroes all over couldn’t </a:t>
            </a:r>
            <a:r>
              <a:rPr lang="en-US" i="1" dirty="0" smtClean="0"/>
              <a:t>get</a:t>
            </a:r>
            <a:r>
              <a:rPr lang="en-US" dirty="0" smtClean="0"/>
              <a:t> on a professional baseball team. Come to find out that all the white owners had gotten together in secret and decided to do away with Negroes in professional baseball…”</a:t>
            </a:r>
          </a:p>
          <a:p>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17</a:t>
            </a:fld>
            <a:endParaRPr lang="en-US"/>
          </a:p>
        </p:txBody>
      </p:sp>
    </p:spTree>
    <p:extLst>
      <p:ext uri="{BB962C8B-B14F-4D97-AF65-F5344CB8AC3E}">
        <p14:creationId xmlns:p14="http://schemas.microsoft.com/office/powerpoint/2010/main" val="2202549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content and writing: </a:t>
            </a:r>
          </a:p>
          <a:p>
            <a:endParaRPr lang="en-US" dirty="0" smtClean="0"/>
          </a:p>
          <a:p>
            <a:r>
              <a:rPr lang="en-US" dirty="0" smtClean="0"/>
              <a:t>Just finding things that kids might be excited by, tap their interests. It may seem gruesome,</a:t>
            </a:r>
            <a:r>
              <a:rPr lang="en-US" baseline="0" dirty="0" smtClean="0"/>
              <a:t> but I have my greatest successes with books about death and dead people, or some of gross and gruesome things.</a:t>
            </a:r>
          </a:p>
          <a:p>
            <a:endParaRPr lang="en-US" baseline="0" dirty="0" smtClean="0"/>
          </a:p>
          <a:p>
            <a:r>
              <a:rPr lang="en-US" baseline="0" dirty="0" smtClean="0"/>
              <a:t>These three books, I put together just so you didn’t have to keep seeing skulls popping up all over the presentation. All three of these are written incredibly well, with fascinating stories and a lot of unique content. And as you can see, each of them is very well illustrated. They are addressed to various age levels; primarily beginning with upper elementary, early middle school and older. </a:t>
            </a:r>
          </a:p>
          <a:p>
            <a:endParaRPr lang="en-US" baseline="0" dirty="0" smtClean="0"/>
          </a:p>
          <a:p>
            <a:r>
              <a:rPr lang="en-US" baseline="0" dirty="0" smtClean="0"/>
              <a:t>Phineas Gage is the story of a man that survived an unbelievable railroad accident in which a gigantic iron rod pierced his brain, and how it changed his personality (but not his intellectual function) as a result of the brain damage. </a:t>
            </a:r>
          </a:p>
          <a:p>
            <a:endParaRPr lang="en-US" baseline="0" dirty="0" smtClean="0"/>
          </a:p>
          <a:p>
            <a:r>
              <a:rPr lang="en-US" baseline="0" dirty="0" smtClean="0"/>
              <a:t>Faces from the past is specifically about using forensic facial reconstruction to give individuals from long ago (often completely unknown) an identity and using those facial reconstructions to try to fill in gaps histories both broader and personal.</a:t>
            </a:r>
          </a:p>
          <a:p>
            <a:endParaRPr lang="en-US" baseline="0" dirty="0" smtClean="0"/>
          </a:p>
          <a:p>
            <a:r>
              <a:rPr lang="en-US" baseline="0" dirty="0" smtClean="0"/>
              <a:t>Written in Bone is similar, in that they address several individual cases, using archaeology and forensic studies to understand the lives of our earliest European Settlers in Jamestown and parts of Colonial Maryland.</a:t>
            </a:r>
          </a:p>
          <a:p>
            <a:endParaRPr lang="en-US" baseline="0" dirty="0" smtClean="0"/>
          </a:p>
        </p:txBody>
      </p:sp>
      <p:sp>
        <p:nvSpPr>
          <p:cNvPr id="4" name="Slide Number Placeholder 3"/>
          <p:cNvSpPr>
            <a:spLocks noGrp="1"/>
          </p:cNvSpPr>
          <p:nvPr>
            <p:ph type="sldNum" sz="quarter" idx="10"/>
          </p:nvPr>
        </p:nvSpPr>
        <p:spPr/>
        <p:txBody>
          <a:bodyPr/>
          <a:lstStyle/>
          <a:p>
            <a:fld id="{DDF48F5E-9BB6-46E7-B884-6536D68C9598}" type="slidenum">
              <a:rPr lang="en-US" smtClean="0"/>
              <a:t>18</a:t>
            </a:fld>
            <a:endParaRPr lang="en-US"/>
          </a:p>
        </p:txBody>
      </p:sp>
    </p:spTree>
    <p:extLst>
      <p:ext uri="{BB962C8B-B14F-4D97-AF65-F5344CB8AC3E}">
        <p14:creationId xmlns:p14="http://schemas.microsoft.com/office/powerpoint/2010/main" val="3521438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some of the less exciting stuff. Yet, these are important elements to good nonfiction. I think these are pretty straightforward.</a:t>
            </a:r>
            <a:r>
              <a:rPr lang="en-US" baseline="0" dirty="0" smtClean="0"/>
              <a:t> I do, however, think that bibliographies or works cited deserve separate recognition.</a:t>
            </a:r>
            <a:endParaRPr lang="en-US" dirty="0" smtClean="0"/>
          </a:p>
          <a:p>
            <a:endParaRPr lang="en-US" dirty="0" smtClean="0"/>
          </a:p>
          <a:p>
            <a:r>
              <a:rPr lang="en-US" dirty="0" smtClean="0"/>
              <a:t>Straight out</a:t>
            </a:r>
            <a:r>
              <a:rPr lang="en-US" baseline="0" dirty="0" smtClean="0"/>
              <a:t> of the guides I gave you. </a:t>
            </a:r>
          </a:p>
          <a:p>
            <a:endParaRPr lang="en-US" baseline="0" dirty="0" smtClean="0"/>
          </a:p>
          <a:p>
            <a:r>
              <a:rPr lang="en-US" baseline="0" dirty="0" smtClean="0"/>
              <a:t>These are important because children that are exposed to these features, and taught about their functions will be more familiar with how to use books. The hope is that this would encourage independent and continuous learning throughout their lives, and improve their information seeking behavior. </a:t>
            </a:r>
          </a:p>
          <a:p>
            <a:r>
              <a:rPr lang="en-US" dirty="0" smtClean="0"/>
              <a:t>I don’t always love</a:t>
            </a:r>
            <a:r>
              <a:rPr lang="en-US" baseline="0" dirty="0" smtClean="0"/>
              <a:t> pronunciation guides, but for readers that have never encountered a set of terms before this is very helpful, however ridiculous the mode of teaching that pronunciation might be. Case in point, my best friend was a voracious fiction reader all her life, and made it all the way to her senior year in high school thinking Writhing was pronounced </a:t>
            </a:r>
            <a:r>
              <a:rPr lang="en-US" baseline="0" dirty="0" err="1" smtClean="0"/>
              <a:t>rithing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19</a:t>
            </a:fld>
            <a:endParaRPr lang="en-US"/>
          </a:p>
        </p:txBody>
      </p:sp>
    </p:spTree>
    <p:extLst>
      <p:ext uri="{BB962C8B-B14F-4D97-AF65-F5344CB8AC3E}">
        <p14:creationId xmlns:p14="http://schemas.microsoft.com/office/powerpoint/2010/main" val="4160557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Scanning is an essential skill in researching…so while we</a:t>
            </a:r>
            <a:r>
              <a:rPr lang="en-US" baseline="0" dirty="0" smtClean="0"/>
              <a:t> do want our readers to be reading cover to cover…it’s important that they know how to scan as well, and all these elements help with that. Also, when they know what to look for, they know what information is more significant, and they can sharpen their skills of deduction, and understanding of informational and presentation structure.</a:t>
            </a:r>
          </a:p>
          <a:p>
            <a:endParaRPr lang="en-US" baseline="0" dirty="0" smtClean="0"/>
          </a:p>
          <a:p>
            <a:r>
              <a:rPr lang="en-US" baseline="0" dirty="0" smtClean="0"/>
              <a:t>How do readers know what the author thinks is important?</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20</a:t>
            </a:fld>
            <a:endParaRPr lang="en-US"/>
          </a:p>
        </p:txBody>
      </p:sp>
    </p:spTree>
    <p:extLst>
      <p:ext uri="{BB962C8B-B14F-4D97-AF65-F5344CB8AC3E}">
        <p14:creationId xmlns:p14="http://schemas.microsoft.com/office/powerpoint/2010/main" val="104672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Artistic way to </a:t>
            </a:r>
            <a:r>
              <a:rPr lang="en-US" u="sng" dirty="0" smtClean="0"/>
              <a:t>label</a:t>
            </a:r>
            <a:r>
              <a:rPr lang="en-US" u="sng" baseline="0" dirty="0" smtClean="0"/>
              <a:t> </a:t>
            </a:r>
            <a:r>
              <a:rPr lang="en-US" baseline="0" dirty="0" smtClean="0"/>
              <a:t>and illustrate variation in the subject matter, from </a:t>
            </a:r>
            <a:r>
              <a:rPr lang="en-US" i="1" baseline="0" dirty="0" smtClean="0"/>
              <a:t>An Egg is quiet</a:t>
            </a:r>
            <a:r>
              <a:rPr lang="en-US" baseline="0" dirty="0" smtClean="0"/>
              <a:t>. </a:t>
            </a:r>
          </a:p>
          <a:p>
            <a:endParaRPr lang="en-US" baseline="0" dirty="0" smtClean="0"/>
          </a:p>
          <a:p>
            <a:r>
              <a:rPr lang="en-US" u="sng" baseline="0" dirty="0" smtClean="0"/>
              <a:t>Sidebars</a:t>
            </a:r>
            <a:r>
              <a:rPr lang="en-US" baseline="0" dirty="0" smtClean="0"/>
              <a:t> from </a:t>
            </a:r>
            <a:r>
              <a:rPr lang="en-US" i="1" baseline="0" dirty="0" smtClean="0"/>
              <a:t>Photo by Brady, </a:t>
            </a:r>
            <a:r>
              <a:rPr lang="en-US" i="0" baseline="0" dirty="0" smtClean="0"/>
              <a:t>highlight the concept in which photos were passed up or missed, by Brady’s photographers.</a:t>
            </a:r>
          </a:p>
          <a:p>
            <a:endParaRPr lang="en-US" i="0" baseline="0" dirty="0" smtClean="0"/>
          </a:p>
          <a:p>
            <a:r>
              <a:rPr lang="en-US" i="0" baseline="0" dirty="0" smtClean="0"/>
              <a:t>Overuse of varied </a:t>
            </a:r>
            <a:r>
              <a:rPr lang="en-US" i="0" baseline="0" smtClean="0"/>
              <a:t>text styles!</a:t>
            </a:r>
            <a:endParaRPr lang="en-US" i="1" dirty="0"/>
          </a:p>
        </p:txBody>
      </p:sp>
      <p:sp>
        <p:nvSpPr>
          <p:cNvPr id="4" name="Slide Number Placeholder 3"/>
          <p:cNvSpPr>
            <a:spLocks noGrp="1"/>
          </p:cNvSpPr>
          <p:nvPr>
            <p:ph type="sldNum" sz="quarter" idx="10"/>
          </p:nvPr>
        </p:nvSpPr>
        <p:spPr/>
        <p:txBody>
          <a:bodyPr/>
          <a:lstStyle/>
          <a:p>
            <a:fld id="{DDF48F5E-9BB6-46E7-B884-6536D68C9598}" type="slidenum">
              <a:rPr lang="en-US" smtClean="0"/>
              <a:t>21</a:t>
            </a:fld>
            <a:endParaRPr lang="en-US"/>
          </a:p>
        </p:txBody>
      </p:sp>
    </p:spTree>
    <p:extLst>
      <p:ext uri="{BB962C8B-B14F-4D97-AF65-F5344CB8AC3E}">
        <p14:creationId xmlns:p14="http://schemas.microsoft.com/office/powerpoint/2010/main" val="89548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help me if I continue</a:t>
            </a:r>
            <a:r>
              <a:rPr lang="en-US" baseline="0" dirty="0" smtClean="0"/>
              <a:t> doing these presentations elsewhere, thanks!</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3</a:t>
            </a:fld>
            <a:endParaRPr lang="en-US"/>
          </a:p>
        </p:txBody>
      </p:sp>
    </p:spTree>
    <p:extLst>
      <p:ext uri="{BB962C8B-B14F-4D97-AF65-F5344CB8AC3E}">
        <p14:creationId xmlns:p14="http://schemas.microsoft.com/office/powerpoint/2010/main" val="2740562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a:t>
            </a:r>
            <a:r>
              <a:rPr lang="en-US" baseline="0" dirty="0" smtClean="0"/>
              <a:t> a few too many of these to put all the definitions on this slide, and honestly, I believe a  lot of these fall under some of the same categories. However, I’m just trying to follow what the original creator of the chart intended, you can look to your handout to see what each of these elements assists in.</a:t>
            </a:r>
          </a:p>
          <a:p>
            <a:endParaRPr lang="en-US" baseline="0" dirty="0" smtClean="0"/>
          </a:p>
          <a:p>
            <a:r>
              <a:rPr lang="en-US" baseline="0" dirty="0" smtClean="0"/>
              <a:t>Their effect is pretty straightforward. They all serve to demonstrate or help a reader visualize and understand a concept further.</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22</a:t>
            </a:fld>
            <a:endParaRPr lang="en-US"/>
          </a:p>
        </p:txBody>
      </p:sp>
    </p:spTree>
    <p:extLst>
      <p:ext uri="{BB962C8B-B14F-4D97-AF65-F5344CB8AC3E}">
        <p14:creationId xmlns:p14="http://schemas.microsoft.com/office/powerpoint/2010/main" val="3222721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Charts, timelines, graphs, maps…all of those</a:t>
            </a:r>
            <a:r>
              <a:rPr lang="en-US" baseline="0" dirty="0" smtClean="0"/>
              <a:t> things are taught to us in nonfiction reading. There are times that these elements turn up in fiction. But clear understanding of them comes from repeated experience with informational texts. These are some fun examples of how these elements can be used in good informational texts </a:t>
            </a:r>
          </a:p>
          <a:p>
            <a:endParaRPr lang="en-US" baseline="0" dirty="0" smtClean="0"/>
          </a:p>
          <a:p>
            <a:r>
              <a:rPr lang="en-US" baseline="0" dirty="0" smtClean="0"/>
              <a:t>The pie chart is from The Animal Book by Steve Jenkins and Robin Page, and shows the number of extant or living species in each class.</a:t>
            </a:r>
          </a:p>
          <a:p>
            <a:endParaRPr lang="en-US" baseline="0" dirty="0" smtClean="0"/>
          </a:p>
          <a:p>
            <a:r>
              <a:rPr lang="en-US" baseline="0" dirty="0" smtClean="0"/>
              <a:t>The timeline is from An Egg is Quiet. It is a very different, but visually appealing and artistic depiction the various development cycles of different kinds of eggs</a:t>
            </a:r>
          </a:p>
          <a:p>
            <a:endParaRPr lang="en-US" baseline="0" dirty="0" smtClean="0"/>
          </a:p>
          <a:p>
            <a:r>
              <a:rPr lang="en-US" baseline="0" dirty="0" smtClean="0"/>
              <a:t>The last graphs and charts are from the book What the World Eats. They show the sometimes disturbing disparities between populations in nutrition.</a:t>
            </a:r>
          </a:p>
          <a:p>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23</a:t>
            </a:fld>
            <a:endParaRPr lang="en-US"/>
          </a:p>
        </p:txBody>
      </p:sp>
    </p:spTree>
    <p:extLst>
      <p:ext uri="{BB962C8B-B14F-4D97-AF65-F5344CB8AC3E}">
        <p14:creationId xmlns:p14="http://schemas.microsoft.com/office/powerpoint/2010/main" val="232148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my favorite</a:t>
            </a:r>
            <a:r>
              <a:rPr lang="en-US" baseline="0" dirty="0" smtClean="0"/>
              <a:t> things in any nonfiction! Often enough we as adults want to steer readers away from books with too may pictures in them. But I’ve found myself more frequently drawn to nonfiction with wonderful illustrations.</a:t>
            </a:r>
          </a:p>
          <a:p>
            <a:endParaRPr lang="en-US" baseline="0" dirty="0" smtClean="0"/>
          </a:p>
          <a:p>
            <a:r>
              <a:rPr lang="en-US" baseline="0" dirty="0" smtClean="0"/>
              <a:t>Illustrations are important. They can make or break a nonfiction book for young readers just as they can a picture book.  While we frequently want children to pay attention to the text for comprehension purposes, the quality of illustration is paramount. </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24</a:t>
            </a:fld>
            <a:endParaRPr lang="en-US"/>
          </a:p>
        </p:txBody>
      </p:sp>
    </p:spTree>
    <p:extLst>
      <p:ext uri="{BB962C8B-B14F-4D97-AF65-F5344CB8AC3E}">
        <p14:creationId xmlns:p14="http://schemas.microsoft.com/office/powerpoint/2010/main" val="1077290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family on the top from Chad survived</a:t>
            </a:r>
            <a:r>
              <a:rPr lang="en-US" baseline="0" dirty="0" smtClean="0"/>
              <a:t> on what is the equivalent of:$1.22 a week for food. Compared $341.98 for the Revises of the US. The picture of the spine in the middle, is what a spine badly damaged from an extreme form of arthritis looks like… part of the finds from the old Jamestown Settlement -presented in Written in Bone, that illustrates just how difficult life was for the first European settlers of the US. The haunting oil paintings of </a:t>
            </a:r>
            <a:r>
              <a:rPr lang="en-US" baseline="0" dirty="0" err="1" smtClean="0"/>
              <a:t>Kadir</a:t>
            </a:r>
            <a:r>
              <a:rPr lang="en-US" baseline="0" dirty="0" smtClean="0"/>
              <a:t> Nelson from “We are the Ship.” Steve Jenkins’ amazing cut paper illustrations for “The Beetle Book.” The precision and whimsy of Barry Moser’s watercolors from Virginia Hamilton’s “A Ring of Tricksters.” Literary nonfiction. </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25</a:t>
            </a:fld>
            <a:endParaRPr lang="en-US"/>
          </a:p>
        </p:txBody>
      </p:sp>
    </p:spTree>
    <p:extLst>
      <p:ext uri="{BB962C8B-B14F-4D97-AF65-F5344CB8AC3E}">
        <p14:creationId xmlns:p14="http://schemas.microsoft.com/office/powerpoint/2010/main" val="295247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credits either on the photo or in the back of the book.</a:t>
            </a:r>
            <a:r>
              <a:rPr lang="en-US" baseline="0" dirty="0" smtClean="0"/>
              <a:t> Children should be taught what those sections of the book are, so that they don’t simply overlook them as clumps of ignorable text.</a:t>
            </a:r>
          </a:p>
          <a:p>
            <a:endParaRPr lang="en-US" baseline="0" dirty="0" smtClean="0"/>
          </a:p>
          <a:p>
            <a:r>
              <a:rPr lang="en-US" baseline="0" dirty="0" smtClean="0"/>
              <a:t>While these aren’t always necessary, especially for “fun reading” parents and educators should be aware of them, so they can teach and help select the appropriate resources for their kids.</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26</a:t>
            </a:fld>
            <a:endParaRPr lang="en-US"/>
          </a:p>
        </p:txBody>
      </p:sp>
    </p:spTree>
    <p:extLst>
      <p:ext uri="{BB962C8B-B14F-4D97-AF65-F5344CB8AC3E}">
        <p14:creationId xmlns:p14="http://schemas.microsoft.com/office/powerpoint/2010/main" val="3949489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Amazing</a:t>
            </a:r>
            <a:r>
              <a:rPr lang="en-US" baseline="0" dirty="0" smtClean="0"/>
              <a:t> resource on the research process, and how it did lead to the closest thing possible to a Biography of a legend. Marc Aronson breaks the research process down in the back of the book. Noting that a researcher 1) find what is known already, 2) check their sources, 3) Find gaps and disagreements and formulate ones own questions 4) looking for new evidence, 5) expanding the search 6) sharing what you have</a:t>
            </a:r>
          </a:p>
          <a:p>
            <a:endParaRPr lang="en-US" baseline="0" dirty="0" smtClean="0"/>
          </a:p>
          <a:p>
            <a:r>
              <a:rPr lang="en-US" baseline="0" dirty="0" smtClean="0"/>
              <a:t>Find a good quote?</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27</a:t>
            </a:fld>
            <a:endParaRPr lang="en-US"/>
          </a:p>
        </p:txBody>
      </p:sp>
    </p:spTree>
    <p:extLst>
      <p:ext uri="{BB962C8B-B14F-4D97-AF65-F5344CB8AC3E}">
        <p14:creationId xmlns:p14="http://schemas.microsoft.com/office/powerpoint/2010/main" val="3060218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okay</a:t>
            </a:r>
            <a:r>
              <a:rPr lang="en-US" baseline="0" dirty="0" smtClean="0"/>
              <a:t> for kids to read below or above their level, sometimes. Or to read things that aren’t the highest quality writing.  As long as it’s not all they’re doing. Especially for non-fiction, reading intended for their “age group” can appear very daunting. </a:t>
            </a:r>
          </a:p>
          <a:p>
            <a:endParaRPr lang="en-US" baseline="0" dirty="0" smtClean="0"/>
          </a:p>
          <a:p>
            <a:r>
              <a:rPr lang="en-US" baseline="0" dirty="0" smtClean="0"/>
              <a:t>The pendulum can swing wildly in the other direction as well. Certain topics will not be covered well in one range or the other. Some readers will end up with publications that are targeted well below and above their grade level.  </a:t>
            </a:r>
          </a:p>
          <a:p>
            <a:endParaRPr lang="en-US" baseline="0" dirty="0" smtClean="0"/>
          </a:p>
          <a:p>
            <a:r>
              <a:rPr lang="en-US" baseline="0" dirty="0" smtClean="0"/>
              <a:t>In the case of intermediate to high school students I like to use books that are high interest but lower reading level to introduce kids to a subject. (Phineas Gage, Bodies from the Ash, Bushnell’s Submarine) – But I’ll also use those books for younger readers that are capable of handling the challenge.</a:t>
            </a:r>
          </a:p>
          <a:p>
            <a:endParaRPr lang="en-US" baseline="0" dirty="0" smtClean="0"/>
          </a:p>
          <a:p>
            <a:r>
              <a:rPr lang="en-US" baseline="0" dirty="0" smtClean="0"/>
              <a:t>Each reader is different, and it’s important to remember not to force things with them. We are all so intent on getting children to a particular level, and somehow (I don’t know how) librarians, parents and teachers must find a way to get them there without scaring them off reading. As librarians we see this happen a lot; Adults that force children to read things they don’t want to, or assignments that essentially ensure that a student will despise reading forever.</a:t>
            </a:r>
          </a:p>
          <a:p>
            <a:endParaRPr lang="en-US" baseline="0" dirty="0" smtClean="0"/>
          </a:p>
          <a:p>
            <a:r>
              <a:rPr lang="en-US" baseline="0" dirty="0" smtClean="0"/>
              <a:t>There’s an award called the Alex Award given by the American Library Association, to adult books that are considered good reads for young adults. They are not always nonfiction, but nonfiction frequently turns up. It’s a good award to follow for that purpose.</a:t>
            </a:r>
          </a:p>
        </p:txBody>
      </p:sp>
      <p:sp>
        <p:nvSpPr>
          <p:cNvPr id="4" name="Slide Number Placeholder 3"/>
          <p:cNvSpPr>
            <a:spLocks noGrp="1"/>
          </p:cNvSpPr>
          <p:nvPr>
            <p:ph type="sldNum" sz="quarter" idx="10"/>
          </p:nvPr>
        </p:nvSpPr>
        <p:spPr/>
        <p:txBody>
          <a:bodyPr/>
          <a:lstStyle/>
          <a:p>
            <a:fld id="{DDF48F5E-9BB6-46E7-B884-6536D68C9598}" type="slidenum">
              <a:rPr lang="en-US" smtClean="0"/>
              <a:t>28</a:t>
            </a:fld>
            <a:endParaRPr lang="en-US"/>
          </a:p>
        </p:txBody>
      </p:sp>
    </p:spTree>
    <p:extLst>
      <p:ext uri="{BB962C8B-B14F-4D97-AF65-F5344CB8AC3E}">
        <p14:creationId xmlns:p14="http://schemas.microsoft.com/office/powerpoint/2010/main" val="2743535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Contrary to popular belief there is not a book written about every topic in the world that is appropriate for every audience YOU might be looking for. And even if there was, it wouldn’t mean that it were in the library, book store, or even STATE that you were in. What is available may also be of poor quality. So there are times that it is necessary to read up or read down. </a:t>
            </a:r>
          </a:p>
          <a:p>
            <a:endParaRPr lang="en-US" baseline="0" dirty="0" smtClean="0"/>
          </a:p>
          <a:p>
            <a:r>
              <a:rPr lang="en-US" baseline="0" dirty="0" smtClean="0"/>
              <a:t>For example: This book on the use of spider silk as a mass produced material for human consumption … is the one of the only things in print in the library’s collection on transgenic experimentation. And specifically about the experiments being done on producing spider silk.  double check. Nothing higher. Probably things in journals and newspapers, but no books based on it. For only 70 some odd pages, intensely scientific discussion</a:t>
            </a:r>
          </a:p>
        </p:txBody>
      </p:sp>
      <p:sp>
        <p:nvSpPr>
          <p:cNvPr id="4" name="Slide Number Placeholder 3"/>
          <p:cNvSpPr>
            <a:spLocks noGrp="1"/>
          </p:cNvSpPr>
          <p:nvPr>
            <p:ph type="sldNum" sz="quarter" idx="10"/>
          </p:nvPr>
        </p:nvSpPr>
        <p:spPr/>
        <p:txBody>
          <a:bodyPr/>
          <a:lstStyle/>
          <a:p>
            <a:fld id="{DDF48F5E-9BB6-46E7-B884-6536D68C9598}" type="slidenum">
              <a:rPr lang="en-US" smtClean="0"/>
              <a:t>29</a:t>
            </a:fld>
            <a:endParaRPr lang="en-US"/>
          </a:p>
        </p:txBody>
      </p:sp>
    </p:spTree>
    <p:extLst>
      <p:ext uri="{BB962C8B-B14F-4D97-AF65-F5344CB8AC3E}">
        <p14:creationId xmlns:p14="http://schemas.microsoft.com/office/powerpoint/2010/main" val="1259413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other thoughts</a:t>
            </a:r>
            <a:r>
              <a:rPr lang="en-US" baseline="0" dirty="0" smtClean="0"/>
              <a:t> on the difference between “pure” </a:t>
            </a:r>
            <a:r>
              <a:rPr lang="en-US" baseline="0" dirty="0" err="1" smtClean="0"/>
              <a:t>nonficton</a:t>
            </a:r>
            <a:r>
              <a:rPr lang="en-US" baseline="0" dirty="0" smtClean="0"/>
              <a:t> vs. creative nonfiction </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30</a:t>
            </a:fld>
            <a:endParaRPr lang="en-US"/>
          </a:p>
        </p:txBody>
      </p:sp>
    </p:spTree>
    <p:extLst>
      <p:ext uri="{BB962C8B-B14F-4D97-AF65-F5344CB8AC3E}">
        <p14:creationId xmlns:p14="http://schemas.microsoft.com/office/powerpoint/2010/main" val="2303202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Nonfiction can</a:t>
            </a:r>
            <a:r>
              <a:rPr lang="en-US" baseline="0" dirty="0" smtClean="0"/>
              <a:t> be linked to fiction – good examples – </a:t>
            </a:r>
            <a:r>
              <a:rPr lang="en-US" dirty="0" smtClean="0"/>
              <a:t>Peeps (Parasites), Going Bovine (Mad Cow</a:t>
            </a:r>
            <a:r>
              <a:rPr lang="en-US" baseline="0" dirty="0" smtClean="0"/>
              <a:t> vs. </a:t>
            </a:r>
            <a:r>
              <a:rPr lang="en-US" baseline="0" dirty="0" err="1" smtClean="0"/>
              <a:t>Kreutzfeldt-Jakob</a:t>
            </a:r>
            <a:r>
              <a:rPr lang="en-US" baseline="0" dirty="0" smtClean="0"/>
              <a:t>)</a:t>
            </a:r>
            <a:r>
              <a:rPr lang="en-US" dirty="0" smtClean="0"/>
              <a:t>.</a:t>
            </a:r>
            <a:r>
              <a:rPr lang="en-US" baseline="0" dirty="0" smtClean="0"/>
              <a:t> Science Fiction</a:t>
            </a:r>
          </a:p>
          <a:p>
            <a:endParaRPr lang="en-US" baseline="0" dirty="0" smtClean="0"/>
          </a:p>
          <a:p>
            <a:r>
              <a:rPr lang="en-US" baseline="0" dirty="0" err="1" smtClean="0"/>
              <a:t>Monstrumologist</a:t>
            </a:r>
            <a:r>
              <a:rPr lang="en-US" baseline="0" dirty="0" smtClean="0"/>
              <a:t> and Scorpio Races – </a:t>
            </a:r>
            <a:r>
              <a:rPr lang="en-US" baseline="0" dirty="0" err="1" smtClean="0"/>
              <a:t>Folkore</a:t>
            </a:r>
            <a:r>
              <a:rPr lang="en-US" baseline="0" dirty="0" smtClean="0"/>
              <a:t> and mythology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31</a:t>
            </a:fld>
            <a:endParaRPr lang="en-US"/>
          </a:p>
        </p:txBody>
      </p:sp>
    </p:spTree>
    <p:extLst>
      <p:ext uri="{BB962C8B-B14F-4D97-AF65-F5344CB8AC3E}">
        <p14:creationId xmlns:p14="http://schemas.microsoft.com/office/powerpoint/2010/main" val="265988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about you...
http://www.polleverywhere.com/multiple_choice_polls/guFSl4kQvobKS9J</a:t>
            </a:r>
          </a:p>
        </p:txBody>
      </p:sp>
      <p:sp>
        <p:nvSpPr>
          <p:cNvPr id="4" name="Slide Number Placeholder 3"/>
          <p:cNvSpPr>
            <a:spLocks noGrp="1"/>
          </p:cNvSpPr>
          <p:nvPr>
            <p:ph type="sldNum" sz="quarter" idx="10"/>
          </p:nvPr>
        </p:nvSpPr>
        <p:spPr/>
        <p:txBody>
          <a:bodyPr/>
          <a:lstStyle/>
          <a:p>
            <a:fld id="{1C4BCB7D-BF4E-1446-AA25-7CBBEE977063}" type="slidenum">
              <a:rPr lang="en-US" smtClean="0"/>
              <a:t>4</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6</a:t>
            </a:fld>
            <a:endParaRPr lang="en-US"/>
          </a:p>
        </p:txBody>
      </p:sp>
    </p:spTree>
    <p:extLst>
      <p:ext uri="{BB962C8B-B14F-4D97-AF65-F5344CB8AC3E}">
        <p14:creationId xmlns:p14="http://schemas.microsoft.com/office/powerpoint/2010/main" val="422107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How would you describe non-fiction?
https://www.polleverywhere.com/free_text_polls/BvTXegtUsbzC9Dn</a:t>
            </a:r>
          </a:p>
        </p:txBody>
      </p:sp>
      <p:sp>
        <p:nvSpPr>
          <p:cNvPr id="4" name="Slide Number Placeholder 3"/>
          <p:cNvSpPr>
            <a:spLocks noGrp="1"/>
          </p:cNvSpPr>
          <p:nvPr>
            <p:ph type="sldNum" sz="quarter" idx="10"/>
          </p:nvPr>
        </p:nvSpPr>
        <p:spPr/>
        <p:txBody>
          <a:bodyPr/>
          <a:lstStyle/>
          <a:p>
            <a:fld id="{1C4BCB7D-BF4E-1446-AA25-7CBBEE977063}" type="slidenum">
              <a:rPr lang="en-US" smtClean="0"/>
              <a:t>7</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go over the basics</a:t>
            </a:r>
            <a:r>
              <a:rPr lang="en-US" baseline="0" dirty="0" smtClean="0"/>
              <a:t> again? What is nonfiction? It is usually thought of factual/true information. But it also includes literature, like poetry, collections of stories, and then it also includes things like nursery rhymes, fairytales and folktales. (The standards for the way these publications are made are different from what we normally think of as fiction. There are frequently notes and reference information about the origins of stories or their creators, for example. Rarely does a collection of Robert Frost poems or </a:t>
            </a:r>
            <a:r>
              <a:rPr lang="en-US" baseline="0" dirty="0" err="1" smtClean="0"/>
              <a:t>greek</a:t>
            </a:r>
            <a:r>
              <a:rPr lang="en-US" baseline="0" dirty="0" smtClean="0"/>
              <a:t> myths look like something that would fit on the shelf with Twilight or the Wizard of Oz.)</a:t>
            </a:r>
            <a:endParaRPr lang="en-US" dirty="0" smtClean="0"/>
          </a:p>
          <a:p>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8</a:t>
            </a:fld>
            <a:endParaRPr lang="en-US"/>
          </a:p>
        </p:txBody>
      </p:sp>
    </p:spTree>
    <p:extLst>
      <p:ext uri="{BB962C8B-B14F-4D97-AF65-F5344CB8AC3E}">
        <p14:creationId xmlns:p14="http://schemas.microsoft.com/office/powerpoint/2010/main" val="185068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people forget that nonfiction</a:t>
            </a:r>
            <a:r>
              <a:rPr lang="en-US" baseline="0" dirty="0" smtClean="0"/>
              <a:t> can be creative! it can be narrative, it can tell a story, it can be exciting. </a:t>
            </a:r>
          </a:p>
          <a:p>
            <a:endParaRPr lang="en-US" baseline="0" dirty="0" smtClean="0"/>
          </a:p>
          <a:p>
            <a:r>
              <a:rPr lang="en-US" baseline="0" dirty="0" smtClean="0"/>
              <a:t>It doesn’t need to be cookie-cutter or just straight informative text.</a:t>
            </a:r>
          </a:p>
          <a:p>
            <a:endParaRPr lang="en-US" baseline="0" dirty="0" smtClean="0"/>
          </a:p>
          <a:p>
            <a:r>
              <a:rPr lang="en-US" baseline="0" dirty="0" smtClean="0"/>
              <a:t>It can be a great mode of learning- and I don’t mean just through the information. It can teach the reader so much about so many other aspects of published indirectly, design, photography, illustration, etc. More on that later.</a:t>
            </a:r>
          </a:p>
          <a:p>
            <a:endParaRPr lang="en-US" baseline="0" dirty="0" smtClean="0"/>
          </a:p>
          <a:p>
            <a:r>
              <a:rPr lang="en-US" baseline="0" dirty="0" smtClean="0"/>
              <a:t>Mostly people think of nonfiction as something to teach with, something you pick up if you need to do research or a school assignment, but not really pleasure reading. It can be pleasure reading. Anything well written can be compelling and hard to put down. </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9</a:t>
            </a:fld>
            <a:endParaRPr lang="en-US"/>
          </a:p>
        </p:txBody>
      </p:sp>
    </p:spTree>
    <p:extLst>
      <p:ext uri="{BB962C8B-B14F-4D97-AF65-F5344CB8AC3E}">
        <p14:creationId xmlns:p14="http://schemas.microsoft.com/office/powerpoint/2010/main" val="278313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 mentioned before my</a:t>
            </a:r>
            <a:r>
              <a:rPr lang="en-US" baseline="0" dirty="0" smtClean="0"/>
              <a:t> primary points are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secondarily it can help motivate reluctant readers, critical thinking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interesting points made by Jason </a:t>
            </a:r>
            <a:r>
              <a:rPr lang="en-US" baseline="0" dirty="0" err="1" smtClean="0"/>
              <a:t>Ohler</a:t>
            </a:r>
            <a:r>
              <a:rPr lang="en-US" baseline="0" dirty="0" smtClean="0"/>
              <a:t> (Uncommon Core)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that read roughly 21.1 minutes a day encounter 1.8 million words a year, while students reading less that 1 minutes per day are encountering only about 8,000.” </a:t>
            </a:r>
          </a:p>
          <a:p>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10</a:t>
            </a:fld>
            <a:endParaRPr lang="en-US"/>
          </a:p>
        </p:txBody>
      </p:sp>
    </p:spTree>
    <p:extLst>
      <p:ext uri="{BB962C8B-B14F-4D97-AF65-F5344CB8AC3E}">
        <p14:creationId xmlns:p14="http://schemas.microsoft.com/office/powerpoint/2010/main" val="230503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life experience and</a:t>
            </a:r>
            <a:r>
              <a:rPr lang="en-US" baseline="0" dirty="0" smtClean="0"/>
              <a:t> occurrences, but not necessarily things that are everyday or common. These things can be totally new to a reader, or build upon something that they are fascinated by but know very little about.</a:t>
            </a:r>
            <a:endParaRPr lang="en-US" dirty="0"/>
          </a:p>
        </p:txBody>
      </p:sp>
      <p:sp>
        <p:nvSpPr>
          <p:cNvPr id="4" name="Slide Number Placeholder 3"/>
          <p:cNvSpPr>
            <a:spLocks noGrp="1"/>
          </p:cNvSpPr>
          <p:nvPr>
            <p:ph type="sldNum" sz="quarter" idx="10"/>
          </p:nvPr>
        </p:nvSpPr>
        <p:spPr/>
        <p:txBody>
          <a:bodyPr/>
          <a:lstStyle/>
          <a:p>
            <a:fld id="{DDF48F5E-9BB6-46E7-B884-6536D68C9598}" type="slidenum">
              <a:rPr lang="en-US" smtClean="0"/>
              <a:t>11</a:t>
            </a:fld>
            <a:endParaRPr lang="en-US"/>
          </a:p>
        </p:txBody>
      </p:sp>
    </p:spTree>
    <p:extLst>
      <p:ext uri="{BB962C8B-B14F-4D97-AF65-F5344CB8AC3E}">
        <p14:creationId xmlns:p14="http://schemas.microsoft.com/office/powerpoint/2010/main" val="214404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B5EC3FF-5C23-4751-86C0-302BE08D6195}"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CA063-4F22-4383-94FF-CB3D151DC509}"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EC3FF-5C23-4751-86C0-302BE08D6195}"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CA063-4F22-4383-94FF-CB3D151DC5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EC3FF-5C23-4751-86C0-302BE08D6195}"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CA063-4F22-4383-94FF-CB3D151DC5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EC3FF-5C23-4751-86C0-302BE08D6195}"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CA063-4F22-4383-94FF-CB3D151DC5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B5EC3FF-5C23-4751-86C0-302BE08D6195}" type="datetimeFigureOut">
              <a:rPr lang="en-US" smtClean="0"/>
              <a:t>9/25/2014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271CA063-4F22-4383-94FF-CB3D151DC50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5EC3FF-5C23-4751-86C0-302BE08D6195}"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CA063-4F22-4383-94FF-CB3D151DC50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5EC3FF-5C23-4751-86C0-302BE08D6195}" type="datetimeFigureOut">
              <a:rPr lang="en-US" smtClean="0"/>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CA063-4F22-4383-94FF-CB3D151DC50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5EC3FF-5C23-4751-86C0-302BE08D6195}" type="datetimeFigureOut">
              <a:rPr lang="en-US" smtClean="0"/>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CA063-4F22-4383-94FF-CB3D151DC5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EC3FF-5C23-4751-86C0-302BE08D6195}" type="datetimeFigureOut">
              <a:rPr lang="en-US" smtClean="0"/>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CA063-4F22-4383-94FF-CB3D151DC5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5EC3FF-5C23-4751-86C0-302BE08D6195}"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CA063-4F22-4383-94FF-CB3D151DC509}"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0B5EC3FF-5C23-4751-86C0-302BE08D6195}"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CA063-4F22-4383-94FF-CB3D151DC509}"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B5EC3FF-5C23-4751-86C0-302BE08D6195}" type="datetimeFigureOut">
              <a:rPr lang="en-US" smtClean="0"/>
              <a:t>9/25/2014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71CA063-4F22-4383-94FF-CB3D151DC50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www.polleverywhere.com/multiple_choice_polls/guFSl4kQvobKS9J?preview=true"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www.polleverywhere.com/free_text_polls/BvTXegtUsbzC9Dn?preview=true"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For the Love of Nonfiction</a:t>
            </a:r>
            <a:endParaRPr lang="en-US" dirty="0"/>
          </a:p>
        </p:txBody>
      </p:sp>
      <p:sp>
        <p:nvSpPr>
          <p:cNvPr id="3" name="Subtitle 2"/>
          <p:cNvSpPr>
            <a:spLocks noGrp="1"/>
          </p:cNvSpPr>
          <p:nvPr>
            <p:ph type="subTitle" idx="1"/>
          </p:nvPr>
        </p:nvSpPr>
        <p:spPr/>
        <p:txBody>
          <a:bodyPr>
            <a:normAutofit/>
          </a:bodyPr>
          <a:lstStyle/>
          <a:p>
            <a:r>
              <a:rPr lang="en-US" sz="1800" dirty="0" err="1" smtClean="0"/>
              <a:t>Tisha</a:t>
            </a:r>
            <a:r>
              <a:rPr lang="en-US" sz="1800" dirty="0" smtClean="0"/>
              <a:t> </a:t>
            </a:r>
            <a:r>
              <a:rPr lang="en-US" sz="1800" dirty="0" err="1" smtClean="0"/>
              <a:t>Aragaki</a:t>
            </a:r>
            <a:endParaRPr lang="en-US" sz="1800" dirty="0" smtClean="0"/>
          </a:p>
          <a:p>
            <a:r>
              <a:rPr lang="en-US" sz="1800" dirty="0" smtClean="0"/>
              <a:t>Children’s Literature Hawaii Conference</a:t>
            </a:r>
          </a:p>
          <a:p>
            <a:r>
              <a:rPr lang="en-US" sz="1800" dirty="0" smtClean="0"/>
              <a:t>June 6, 2014</a:t>
            </a:r>
          </a:p>
        </p:txBody>
      </p:sp>
    </p:spTree>
    <p:extLst>
      <p:ext uri="{BB962C8B-B14F-4D97-AF65-F5344CB8AC3E}">
        <p14:creationId xmlns:p14="http://schemas.microsoft.com/office/powerpoint/2010/main" val="419251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82000" cy="639762"/>
          </a:xfrm>
        </p:spPr>
        <p:txBody>
          <a:bodyPr>
            <a:normAutofit fontScale="90000"/>
          </a:bodyPr>
          <a:lstStyle/>
          <a:p>
            <a:r>
              <a:rPr lang="en-US" dirty="0" smtClean="0"/>
              <a:t>Again…why is nonfiction so important?</a:t>
            </a:r>
            <a:endParaRPr lang="en-US" dirty="0"/>
          </a:p>
        </p:txBody>
      </p:sp>
      <p:sp>
        <p:nvSpPr>
          <p:cNvPr id="2" name="Content Placeholder 1"/>
          <p:cNvSpPr>
            <a:spLocks noGrp="1"/>
          </p:cNvSpPr>
          <p:nvPr>
            <p:ph idx="1"/>
          </p:nvPr>
        </p:nvSpPr>
        <p:spPr>
          <a:xfrm>
            <a:off x="457200" y="990600"/>
            <a:ext cx="8229600" cy="5135563"/>
          </a:xfrm>
        </p:spPr>
        <p:txBody>
          <a:bodyPr>
            <a:normAutofit fontScale="92500" lnSpcReduction="20000"/>
          </a:bodyPr>
          <a:lstStyle/>
          <a:p>
            <a:r>
              <a:rPr lang="en-US" dirty="0" smtClean="0"/>
              <a:t>Primarily---</a:t>
            </a:r>
          </a:p>
          <a:p>
            <a:pPr lvl="1"/>
            <a:r>
              <a:rPr lang="en-US" dirty="0" smtClean="0"/>
              <a:t>Helps students develop their background/general knowledge.</a:t>
            </a:r>
          </a:p>
          <a:p>
            <a:pPr lvl="1"/>
            <a:r>
              <a:rPr lang="en-US" dirty="0" smtClean="0"/>
              <a:t>Helps students become acquainted with and develop skills that are often not addressed in narrative fiction.</a:t>
            </a:r>
          </a:p>
          <a:p>
            <a:pPr lvl="2"/>
            <a:r>
              <a:rPr lang="en-US" dirty="0" smtClean="0"/>
              <a:t>Like graphs and charts, basic research process. </a:t>
            </a:r>
          </a:p>
          <a:p>
            <a:pPr lvl="1"/>
            <a:r>
              <a:rPr lang="en-US" dirty="0" smtClean="0"/>
              <a:t>Common Core State Standards language arts focus shift.</a:t>
            </a:r>
          </a:p>
          <a:p>
            <a:r>
              <a:rPr lang="en-US" dirty="0"/>
              <a:t>C</a:t>
            </a:r>
            <a:r>
              <a:rPr lang="en-US" dirty="0" smtClean="0"/>
              <a:t>an help motivate young readers by tapping into their interests!</a:t>
            </a:r>
          </a:p>
          <a:p>
            <a:r>
              <a:rPr lang="en-US" dirty="0" smtClean="0"/>
              <a:t>Critical thinking skills are enhanced with exposure to quality creative informational texts.</a:t>
            </a:r>
          </a:p>
          <a:p>
            <a:pPr lvl="1"/>
            <a:r>
              <a:rPr lang="en-US" dirty="0" smtClean="0"/>
              <a:t>Students must be taught to make critical deductions using several resources.</a:t>
            </a:r>
          </a:p>
          <a:p>
            <a:pPr lvl="1"/>
            <a:r>
              <a:rPr lang="en-US" dirty="0" smtClean="0"/>
              <a:t>Critical thinking must be taught along with creativity (often thought of as opposing approaches)</a:t>
            </a:r>
          </a:p>
          <a:p>
            <a:pPr lvl="1"/>
            <a:r>
              <a:rPr lang="en-US" dirty="0" smtClean="0"/>
              <a:t>Creativity cannot be taught as separate from critical thinking - “Creativity is not only about generating ideas; it involves making judgments about them.” </a:t>
            </a:r>
            <a:endParaRPr lang="en-US" dirty="0"/>
          </a:p>
        </p:txBody>
      </p:sp>
    </p:spTree>
    <p:extLst>
      <p:ext uri="{BB962C8B-B14F-4D97-AF65-F5344CB8AC3E}">
        <p14:creationId xmlns:p14="http://schemas.microsoft.com/office/powerpoint/2010/main" val="194761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Knowledge</a:t>
            </a:r>
            <a:endParaRPr lang="en-US" dirty="0"/>
          </a:p>
        </p:txBody>
      </p:sp>
      <p:sp>
        <p:nvSpPr>
          <p:cNvPr id="3" name="Content Placeholder 2"/>
          <p:cNvSpPr>
            <a:spLocks noGrp="1"/>
          </p:cNvSpPr>
          <p:nvPr>
            <p:ph idx="1"/>
          </p:nvPr>
        </p:nvSpPr>
        <p:spPr/>
        <p:txBody>
          <a:bodyPr/>
          <a:lstStyle/>
          <a:p>
            <a:r>
              <a:rPr lang="en-US" dirty="0" smtClean="0"/>
              <a:t>Nonfiction introduces readers to real-life experiences and occurrences.</a:t>
            </a:r>
          </a:p>
          <a:p>
            <a:r>
              <a:rPr lang="en-US" dirty="0" smtClean="0"/>
              <a:t>Young readers are very inexperienced,  nonfiction  is an important way of teaching them about topics or events that are real, have happened or are happening. </a:t>
            </a:r>
          </a:p>
          <a:p>
            <a:r>
              <a:rPr lang="en-US" dirty="0" smtClean="0"/>
              <a:t>“General knowledge” Duh! – history, general skills, awareness of the  rest of the world are all necessary to function well in college, work, and society.</a:t>
            </a:r>
          </a:p>
          <a:p>
            <a:r>
              <a:rPr lang="en-US" dirty="0" smtClean="0"/>
              <a:t>They can find new or renewed inspiration in a fascinating topic.</a:t>
            </a:r>
            <a:endParaRPr lang="en-US" dirty="0"/>
          </a:p>
        </p:txBody>
      </p:sp>
    </p:spTree>
    <p:extLst>
      <p:ext uri="{BB962C8B-B14F-4D97-AF65-F5344CB8AC3E}">
        <p14:creationId xmlns:p14="http://schemas.microsoft.com/office/powerpoint/2010/main" val="1312022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ebayimg.com/08/!B)(UFNwCWk~$(KGrHqZ,!jIEv1+0MsqtBMNKqQc3wQ~~_1.JPG?set_id=8800005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22744"/>
            <a:ext cx="2072640" cy="28588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715962"/>
          </a:xfrm>
        </p:spPr>
        <p:txBody>
          <a:bodyPr>
            <a:normAutofit/>
          </a:bodyPr>
          <a:lstStyle/>
          <a:p>
            <a:r>
              <a:rPr lang="en-US" dirty="0" smtClean="0"/>
              <a:t>What are </a:t>
            </a:r>
            <a:r>
              <a:rPr lang="en-US" i="1" dirty="0" smtClean="0"/>
              <a:t>those</a:t>
            </a:r>
            <a:r>
              <a:rPr lang="en-US" dirty="0" smtClean="0"/>
              <a:t> skills?</a:t>
            </a:r>
            <a:endParaRPr lang="en-US" dirty="0"/>
          </a:p>
        </p:txBody>
      </p:sp>
      <p:sp>
        <p:nvSpPr>
          <p:cNvPr id="3" name="Content Placeholder 2"/>
          <p:cNvSpPr>
            <a:spLocks noGrp="1"/>
          </p:cNvSpPr>
          <p:nvPr>
            <p:ph idx="1"/>
          </p:nvPr>
        </p:nvSpPr>
        <p:spPr>
          <a:xfrm>
            <a:off x="380999" y="1066800"/>
            <a:ext cx="5562601" cy="5415007"/>
          </a:xfrm>
        </p:spPr>
        <p:txBody>
          <a:bodyPr>
            <a:normAutofit/>
          </a:bodyPr>
          <a:lstStyle/>
          <a:p>
            <a:r>
              <a:rPr lang="en-US" dirty="0" smtClean="0"/>
              <a:t>There is more to quality nonfiction than the successful imparting of information.</a:t>
            </a:r>
          </a:p>
          <a:p>
            <a:r>
              <a:rPr lang="en-US" dirty="0" smtClean="0"/>
              <a:t>Kids can pick up skills in:</a:t>
            </a:r>
          </a:p>
          <a:p>
            <a:pPr lvl="1"/>
            <a:r>
              <a:rPr lang="en-US" dirty="0" smtClean="0"/>
              <a:t>Writing</a:t>
            </a:r>
          </a:p>
          <a:p>
            <a:pPr lvl="1"/>
            <a:r>
              <a:rPr lang="en-US" dirty="0" smtClean="0"/>
              <a:t>Presentation</a:t>
            </a:r>
          </a:p>
          <a:p>
            <a:pPr lvl="1"/>
            <a:r>
              <a:rPr lang="en-US" dirty="0" smtClean="0"/>
              <a:t>Research</a:t>
            </a:r>
          </a:p>
          <a:p>
            <a:r>
              <a:rPr lang="en-US" dirty="0" smtClean="0"/>
              <a:t>Exposure to new ideas/interests like photography or illustration</a:t>
            </a:r>
          </a:p>
        </p:txBody>
      </p:sp>
      <p:pic>
        <p:nvPicPr>
          <p:cNvPr id="2052" name="Picture 4" descr="http://mississippimom.com/wp-content/uploads/2011/04/people.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823074" y="3505200"/>
            <a:ext cx="1939925" cy="258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09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1000" fill="hold"/>
                                        <p:tgtEl>
                                          <p:spTgt spid="2052"/>
                                        </p:tgtEl>
                                        <p:attrNameLst>
                                          <p:attrName>ppt_w</p:attrName>
                                        </p:attrNameLst>
                                      </p:cBhvr>
                                      <p:tavLst>
                                        <p:tav tm="0">
                                          <p:val>
                                            <p:fltVal val="0"/>
                                          </p:val>
                                        </p:tav>
                                        <p:tav tm="100000">
                                          <p:val>
                                            <p:strVal val="#ppt_w"/>
                                          </p:val>
                                        </p:tav>
                                      </p:tavLst>
                                    </p:anim>
                                    <p:anim calcmode="lin" valueType="num">
                                      <p:cBhvr>
                                        <p:cTn id="15" dur="1000" fill="hold"/>
                                        <p:tgtEl>
                                          <p:spTgt spid="2052"/>
                                        </p:tgtEl>
                                        <p:attrNameLst>
                                          <p:attrName>ppt_h</p:attrName>
                                        </p:attrNameLst>
                                      </p:cBhvr>
                                      <p:tavLst>
                                        <p:tav tm="0">
                                          <p:val>
                                            <p:fltVal val="0"/>
                                          </p:val>
                                        </p:tav>
                                        <p:tav tm="100000">
                                          <p:val>
                                            <p:strVal val="#ppt_h"/>
                                          </p:val>
                                        </p:tav>
                                      </p:tavLst>
                                    </p:anim>
                                    <p:anim calcmode="lin" valueType="num">
                                      <p:cBhvr>
                                        <p:cTn id="16" dur="1000" fill="hold"/>
                                        <p:tgtEl>
                                          <p:spTgt spid="2052"/>
                                        </p:tgtEl>
                                        <p:attrNameLst>
                                          <p:attrName>style.rotation</p:attrName>
                                        </p:attrNameLst>
                                      </p:cBhvr>
                                      <p:tavLst>
                                        <p:tav tm="0">
                                          <p:val>
                                            <p:fltVal val="90"/>
                                          </p:val>
                                        </p:tav>
                                        <p:tav tm="100000">
                                          <p:val>
                                            <p:fltVal val="0"/>
                                          </p:val>
                                        </p:tav>
                                      </p:tavLst>
                                    </p:anim>
                                    <p:animEffect transition="in" filter="fade">
                                      <p:cBhvr>
                                        <p:cTn id="1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place of nonfiction in the Common Core</a:t>
            </a:r>
            <a:endParaRPr lang="en-US" dirty="0"/>
          </a:p>
        </p:txBody>
      </p:sp>
      <p:sp>
        <p:nvSpPr>
          <p:cNvPr id="3" name="Content Placeholder 2"/>
          <p:cNvSpPr>
            <a:spLocks noGrp="1"/>
          </p:cNvSpPr>
          <p:nvPr>
            <p:ph idx="1"/>
          </p:nvPr>
        </p:nvSpPr>
        <p:spPr/>
        <p:txBody>
          <a:bodyPr>
            <a:normAutofit/>
          </a:bodyPr>
          <a:lstStyle/>
          <a:p>
            <a:r>
              <a:rPr lang="en-US" dirty="0" smtClean="0"/>
              <a:t>Common Core is coming whether we like it or not.</a:t>
            </a:r>
          </a:p>
          <a:p>
            <a:r>
              <a:rPr lang="en-US" dirty="0" smtClean="0"/>
              <a:t>Focus in Common Core is meant </a:t>
            </a:r>
            <a:r>
              <a:rPr lang="en-US" dirty="0"/>
              <a:t>to </a:t>
            </a:r>
            <a:r>
              <a:rPr lang="en-US" dirty="0" smtClean="0"/>
              <a:t>encourage </a:t>
            </a:r>
            <a:r>
              <a:rPr lang="en-US" dirty="0"/>
              <a:t>learning and application of Expository and Argumentative Writing and increased skills in presentation </a:t>
            </a:r>
            <a:r>
              <a:rPr lang="en-US" dirty="0" smtClean="0"/>
              <a:t>of </a:t>
            </a:r>
            <a:r>
              <a:rPr lang="en-US" dirty="0"/>
              <a:t>knowledge </a:t>
            </a:r>
            <a:r>
              <a:rPr lang="en-US" dirty="0" smtClean="0"/>
              <a:t>(gr. 6-12)</a:t>
            </a:r>
          </a:p>
          <a:p>
            <a:pPr lvl="1"/>
            <a:r>
              <a:rPr lang="en-US" dirty="0" smtClean="0"/>
              <a:t>intent </a:t>
            </a:r>
            <a:r>
              <a:rPr lang="en-US" dirty="0"/>
              <a:t>to teach reading writing and speaking that is grounded in evidence from text both literary and informational. </a:t>
            </a:r>
          </a:p>
          <a:p>
            <a:pPr lvl="1"/>
            <a:r>
              <a:rPr lang="en-US" dirty="0" smtClean="0"/>
              <a:t>intent </a:t>
            </a:r>
            <a:r>
              <a:rPr lang="en-US" dirty="0"/>
              <a:t>to teach complex reasoning and writing skills based on stepped exposure to more complex text. Preparing students for college and professional demands.</a:t>
            </a:r>
          </a:p>
        </p:txBody>
      </p:sp>
    </p:spTree>
    <p:extLst>
      <p:ext uri="{BB962C8B-B14F-4D97-AF65-F5344CB8AC3E}">
        <p14:creationId xmlns:p14="http://schemas.microsoft.com/office/powerpoint/2010/main" val="2280162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look for in quality Nonfiction?</a:t>
            </a:r>
            <a:endParaRPr lang="en-US" dirty="0"/>
          </a:p>
        </p:txBody>
      </p:sp>
      <p:sp>
        <p:nvSpPr>
          <p:cNvPr id="3" name="Content Placeholder 2"/>
          <p:cNvSpPr>
            <a:spLocks noGrp="1"/>
          </p:cNvSpPr>
          <p:nvPr>
            <p:ph idx="1"/>
          </p:nvPr>
        </p:nvSpPr>
        <p:spPr/>
        <p:txBody>
          <a:bodyPr/>
          <a:lstStyle/>
          <a:p>
            <a:r>
              <a:rPr lang="en-US" dirty="0" smtClean="0"/>
              <a:t>Quality of:</a:t>
            </a:r>
          </a:p>
          <a:p>
            <a:pPr lvl="1"/>
            <a:r>
              <a:rPr lang="en-US" dirty="0" smtClean="0"/>
              <a:t>Content &amp; Writing</a:t>
            </a:r>
          </a:p>
          <a:p>
            <a:pPr lvl="1"/>
            <a:r>
              <a:rPr lang="en-US" dirty="0" smtClean="0"/>
              <a:t>Print features</a:t>
            </a:r>
          </a:p>
          <a:p>
            <a:pPr lvl="1"/>
            <a:r>
              <a:rPr lang="en-US" dirty="0" smtClean="0"/>
              <a:t>Organization</a:t>
            </a:r>
          </a:p>
          <a:p>
            <a:pPr lvl="1"/>
            <a:r>
              <a:rPr lang="en-US" dirty="0" smtClean="0"/>
              <a:t>Design/Visual presentation</a:t>
            </a:r>
          </a:p>
          <a:p>
            <a:pPr lvl="2"/>
            <a:r>
              <a:rPr lang="en-US" dirty="0" smtClean="0"/>
              <a:t>Graphic Aids – Graphs, Diagrams, Figures, Maps</a:t>
            </a:r>
          </a:p>
          <a:p>
            <a:pPr lvl="2"/>
            <a:r>
              <a:rPr lang="en-US" dirty="0" smtClean="0"/>
              <a:t>Illustrations, YES! PICTURES!</a:t>
            </a:r>
          </a:p>
          <a:p>
            <a:pPr lvl="1"/>
            <a:r>
              <a:rPr lang="en-US" dirty="0" smtClean="0"/>
              <a:t>Research/Accuracy</a:t>
            </a:r>
          </a:p>
          <a:p>
            <a:pPr marL="457200" lvl="1" indent="0">
              <a:buNone/>
            </a:pPr>
            <a:endParaRPr lang="en-US" dirty="0"/>
          </a:p>
        </p:txBody>
      </p:sp>
    </p:spTree>
    <p:extLst>
      <p:ext uri="{BB962C8B-B14F-4D97-AF65-F5344CB8AC3E}">
        <p14:creationId xmlns:p14="http://schemas.microsoft.com/office/powerpoint/2010/main" val="199732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Nonfiction is </a:t>
            </a:r>
            <a:r>
              <a:rPr lang="en-US" b="1" i="1" dirty="0" smtClean="0"/>
              <a:t>not</a:t>
            </a:r>
            <a:r>
              <a:rPr lang="en-US" dirty="0" smtClean="0"/>
              <a:t> created equal…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 “un-favorites”</a:t>
            </a:r>
          </a:p>
          <a:p>
            <a:pPr lvl="1"/>
            <a:r>
              <a:rPr lang="en-US" dirty="0" smtClean="0"/>
              <a:t>Cookie-cutter series non-fiction</a:t>
            </a:r>
          </a:p>
          <a:p>
            <a:pPr lvl="1"/>
            <a:r>
              <a:rPr lang="en-US" dirty="0" smtClean="0"/>
              <a:t>Some types of Hi-Lo</a:t>
            </a:r>
          </a:p>
          <a:p>
            <a:pPr lvl="1"/>
            <a:r>
              <a:rPr lang="en-US" dirty="0" smtClean="0"/>
              <a:t>Missing source information</a:t>
            </a:r>
          </a:p>
          <a:p>
            <a:pPr lvl="1"/>
            <a:r>
              <a:rPr lang="en-US" dirty="0" smtClean="0"/>
              <a:t>Sensationalist without substance</a:t>
            </a:r>
          </a:p>
          <a:p>
            <a:pPr lvl="1"/>
            <a:r>
              <a:rPr lang="en-US" dirty="0" smtClean="0"/>
              <a:t>Poor design</a:t>
            </a:r>
          </a:p>
          <a:p>
            <a:r>
              <a:rPr lang="en-US" dirty="0" smtClean="0"/>
              <a:t>My favorites</a:t>
            </a:r>
          </a:p>
          <a:p>
            <a:pPr lvl="1"/>
            <a:r>
              <a:rPr lang="en-US" dirty="0"/>
              <a:t>Well-planned series</a:t>
            </a:r>
          </a:p>
          <a:p>
            <a:pPr lvl="1"/>
            <a:r>
              <a:rPr lang="en-US" dirty="0" smtClean="0"/>
              <a:t>Authoritative authors</a:t>
            </a:r>
          </a:p>
          <a:p>
            <a:pPr lvl="1"/>
            <a:r>
              <a:rPr lang="en-US" dirty="0" smtClean="0"/>
              <a:t>Writing that does not talk down to readers</a:t>
            </a:r>
          </a:p>
          <a:p>
            <a:pPr lvl="1"/>
            <a:r>
              <a:rPr lang="en-US" dirty="0" smtClean="0"/>
              <a:t>Good design</a:t>
            </a:r>
          </a:p>
          <a:p>
            <a:pPr lvl="1"/>
            <a:r>
              <a:rPr lang="en-US" dirty="0" smtClean="0"/>
              <a:t>Good graphics</a:t>
            </a:r>
          </a:p>
          <a:p>
            <a:pPr lvl="1"/>
            <a:r>
              <a:rPr lang="en-US" dirty="0" smtClean="0"/>
              <a:t>Excellent notes and citations</a:t>
            </a:r>
            <a:endParaRPr lang="en-US" dirty="0"/>
          </a:p>
        </p:txBody>
      </p:sp>
    </p:spTree>
    <p:extLst>
      <p:ext uri="{BB962C8B-B14F-4D97-AF65-F5344CB8AC3E}">
        <p14:creationId xmlns:p14="http://schemas.microsoft.com/office/powerpoint/2010/main" val="404094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&amp; Writing</a:t>
            </a:r>
            <a:endParaRPr lang="en-US" dirty="0"/>
          </a:p>
        </p:txBody>
      </p:sp>
      <p:sp>
        <p:nvSpPr>
          <p:cNvPr id="3" name="Content Placeholder 2"/>
          <p:cNvSpPr>
            <a:spLocks noGrp="1"/>
          </p:cNvSpPr>
          <p:nvPr>
            <p:ph idx="1"/>
          </p:nvPr>
        </p:nvSpPr>
        <p:spPr/>
        <p:txBody>
          <a:bodyPr/>
          <a:lstStyle/>
          <a:p>
            <a:r>
              <a:rPr lang="en-US" dirty="0" smtClean="0"/>
              <a:t>Look for books that are:</a:t>
            </a:r>
          </a:p>
          <a:p>
            <a:pPr lvl="1"/>
            <a:r>
              <a:rPr lang="en-US" dirty="0" smtClean="0"/>
              <a:t>Content Rich (according to age or reader)</a:t>
            </a:r>
          </a:p>
          <a:p>
            <a:pPr lvl="1"/>
            <a:r>
              <a:rPr lang="en-US" dirty="0" smtClean="0"/>
              <a:t>Goes beyond straight reporting of facts</a:t>
            </a:r>
          </a:p>
          <a:p>
            <a:pPr lvl="1"/>
            <a:r>
              <a:rPr lang="en-US" dirty="0" smtClean="0"/>
              <a:t>Written/edited well</a:t>
            </a:r>
          </a:p>
          <a:p>
            <a:pPr lvl="2"/>
            <a:r>
              <a:rPr lang="en-US" dirty="0" smtClean="0"/>
              <a:t>Makes topic interesting and exciting</a:t>
            </a:r>
          </a:p>
          <a:p>
            <a:pPr lvl="2"/>
            <a:r>
              <a:rPr lang="en-US" dirty="0" smtClean="0"/>
              <a:t>Addresses reader with respect</a:t>
            </a:r>
          </a:p>
        </p:txBody>
      </p:sp>
      <p:pic>
        <p:nvPicPr>
          <p:cNvPr id="3074" name="Picture 2" descr="http://4.bp.blogspot.com/-fQBNOtDwN8o/UABkJcuYaxI/AAAAAAAAAmA/ifFvlyMs1JA/s1600/Owen+and+Mz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326940"/>
            <a:ext cx="2362200" cy="20929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cx.images-amazon.com/images/I/51JW613GZRL._SX3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324091"/>
            <a:ext cx="2476500" cy="20389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3.bp.blogspot.com/_6h5Zp9A3Uas/SyprE3CfS_I/AAAAAAAAAlg/qta-dyPaBLI/s400/Tru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072012"/>
            <a:ext cx="1861088" cy="229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51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We Are the Ship- Quality content (gr.4+)</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0" y="2209800"/>
            <a:ext cx="2438400" cy="251430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1524000"/>
            <a:ext cx="2590800" cy="2516081"/>
          </a:xfrm>
          <a:prstGeom prst="rect">
            <a:avLst/>
          </a:prstGeom>
        </p:spPr>
      </p:pic>
      <p:sp>
        <p:nvSpPr>
          <p:cNvPr id="5" name="Rectangle 4"/>
          <p:cNvSpPr/>
          <p:nvPr/>
        </p:nvSpPr>
        <p:spPr>
          <a:xfrm>
            <a:off x="152400" y="5029200"/>
            <a:ext cx="8877300" cy="1477328"/>
          </a:xfrm>
          <a:prstGeom prst="rect">
            <a:avLst/>
          </a:prstGeom>
          <a:noFill/>
        </p:spPr>
        <p:txBody>
          <a:bodyPr wrap="square" lIns="91440" tIns="45720" rIns="91440" bIns="45720">
            <a:spAutoFit/>
          </a:bodyPr>
          <a:lstStyle/>
          <a:p>
            <a:pPr>
              <a:defRPr/>
            </a:pPr>
            <a:r>
              <a:rPr lang="en-US" b="1" dirty="0">
                <a:ln w="3175">
                  <a:noFill/>
                  <a:prstDash val="solid"/>
                </a:ln>
                <a:solidFill>
                  <a:schemeClr val="tx1">
                    <a:lumMod val="95000"/>
                  </a:schemeClr>
                </a:solidFill>
                <a:effectLst>
                  <a:outerShdw blurRad="50000" dist="50800" dir="7500000" algn="tl">
                    <a:srgbClr val="000000">
                      <a:shade val="5000"/>
                      <a:alpha val="35000"/>
                    </a:srgbClr>
                  </a:outerShdw>
                </a:effectLst>
              </a:rPr>
              <a:t>“Now there was never any written rule that prohibited Negroes from </a:t>
            </a:r>
            <a:r>
              <a:rPr lang="en-US" b="1" dirty="0" smtClean="0">
                <a:ln w="3175">
                  <a:noFill/>
                  <a:prstDash val="solid"/>
                </a:ln>
                <a:solidFill>
                  <a:schemeClr val="tx1">
                    <a:lumMod val="95000"/>
                  </a:schemeClr>
                </a:solidFill>
                <a:effectLst>
                  <a:outerShdw blurRad="50000" dist="50800" dir="7500000" algn="tl">
                    <a:srgbClr val="000000">
                      <a:shade val="5000"/>
                      <a:alpha val="35000"/>
                    </a:srgbClr>
                  </a:outerShdw>
                </a:effectLst>
              </a:rPr>
              <a:t>playing professional </a:t>
            </a:r>
            <a:r>
              <a:rPr lang="en-US" b="1" dirty="0">
                <a:ln w="3175">
                  <a:noFill/>
                  <a:prstDash val="solid"/>
                </a:ln>
                <a:solidFill>
                  <a:schemeClr val="tx1">
                    <a:lumMod val="95000"/>
                  </a:schemeClr>
                </a:solidFill>
                <a:effectLst>
                  <a:outerShdw blurRad="50000" dist="50800" dir="7500000" algn="tl">
                    <a:srgbClr val="000000">
                      <a:shade val="5000"/>
                      <a:alpha val="35000"/>
                    </a:srgbClr>
                  </a:outerShdw>
                </a:effectLst>
              </a:rPr>
              <a:t>baseball, but soon after 1887, </a:t>
            </a:r>
            <a:r>
              <a:rPr lang="en-US" b="1" dirty="0" smtClean="0">
                <a:ln w="3175">
                  <a:noFill/>
                  <a:prstDash val="solid"/>
                </a:ln>
                <a:solidFill>
                  <a:schemeClr val="tx1">
                    <a:lumMod val="95000"/>
                  </a:schemeClr>
                </a:solidFill>
                <a:effectLst>
                  <a:outerShdw blurRad="50000" dist="50800" dir="7500000" algn="tl">
                    <a:srgbClr val="000000">
                      <a:shade val="5000"/>
                      <a:alpha val="35000"/>
                    </a:srgbClr>
                  </a:outerShdw>
                </a:effectLst>
              </a:rPr>
              <a:t>somehow </a:t>
            </a:r>
            <a:r>
              <a:rPr lang="en-US" b="1" dirty="0">
                <a:ln w="3175">
                  <a:noFill/>
                  <a:prstDash val="solid"/>
                </a:ln>
                <a:solidFill>
                  <a:schemeClr val="tx1">
                    <a:lumMod val="95000"/>
                  </a:schemeClr>
                </a:solidFill>
                <a:effectLst>
                  <a:outerShdw blurRad="50000" dist="50800" dir="7500000" algn="tl">
                    <a:srgbClr val="000000">
                      <a:shade val="5000"/>
                      <a:alpha val="35000"/>
                    </a:srgbClr>
                  </a:outerShdw>
                </a:effectLst>
              </a:rPr>
              <a:t>Negroes </a:t>
            </a:r>
            <a:endParaRPr lang="en-US" b="1" dirty="0" smtClean="0">
              <a:ln w="3175">
                <a:noFill/>
                <a:prstDash val="solid"/>
              </a:ln>
              <a:solidFill>
                <a:schemeClr val="tx1">
                  <a:lumMod val="95000"/>
                </a:schemeClr>
              </a:solidFill>
              <a:effectLst>
                <a:outerShdw blurRad="50000" dist="50800" dir="7500000" algn="tl">
                  <a:srgbClr val="000000">
                    <a:shade val="5000"/>
                    <a:alpha val="35000"/>
                  </a:srgbClr>
                </a:outerShdw>
              </a:effectLst>
            </a:endParaRPr>
          </a:p>
          <a:p>
            <a:pPr>
              <a:defRPr/>
            </a:pPr>
            <a:r>
              <a:rPr lang="en-US" b="1" dirty="0" smtClean="0">
                <a:ln w="3175">
                  <a:noFill/>
                  <a:prstDash val="solid"/>
                </a:ln>
                <a:solidFill>
                  <a:schemeClr val="tx1">
                    <a:lumMod val="95000"/>
                  </a:schemeClr>
                </a:solidFill>
                <a:effectLst>
                  <a:outerShdw blurRad="50000" dist="50800" dir="7500000" algn="tl">
                    <a:srgbClr val="000000">
                      <a:shade val="5000"/>
                      <a:alpha val="35000"/>
                    </a:srgbClr>
                  </a:outerShdw>
                </a:effectLst>
              </a:rPr>
              <a:t>all </a:t>
            </a:r>
            <a:r>
              <a:rPr lang="en-US" b="1" dirty="0">
                <a:ln w="3175">
                  <a:noFill/>
                  <a:prstDash val="solid"/>
                </a:ln>
                <a:solidFill>
                  <a:schemeClr val="tx1">
                    <a:lumMod val="95000"/>
                  </a:schemeClr>
                </a:solidFill>
                <a:effectLst>
                  <a:outerShdw blurRad="50000" dist="50800" dir="7500000" algn="tl">
                    <a:srgbClr val="000000">
                      <a:shade val="5000"/>
                      <a:alpha val="35000"/>
                    </a:srgbClr>
                  </a:outerShdw>
                </a:effectLst>
              </a:rPr>
              <a:t>over couldn’t </a:t>
            </a:r>
            <a:r>
              <a:rPr lang="en-US" b="1" i="1" dirty="0">
                <a:ln w="3175">
                  <a:noFill/>
                  <a:prstDash val="solid"/>
                </a:ln>
                <a:solidFill>
                  <a:schemeClr val="tx1">
                    <a:lumMod val="95000"/>
                  </a:schemeClr>
                </a:solidFill>
                <a:effectLst>
                  <a:outerShdw blurRad="50000" dist="50800" dir="7500000" algn="tl">
                    <a:srgbClr val="000000">
                      <a:shade val="5000"/>
                      <a:alpha val="35000"/>
                    </a:srgbClr>
                  </a:outerShdw>
                </a:effectLst>
              </a:rPr>
              <a:t>get</a:t>
            </a:r>
            <a:r>
              <a:rPr lang="en-US" b="1" dirty="0">
                <a:ln w="3175">
                  <a:noFill/>
                  <a:prstDash val="solid"/>
                </a:ln>
                <a:solidFill>
                  <a:schemeClr val="tx1">
                    <a:lumMod val="95000"/>
                  </a:schemeClr>
                </a:solidFill>
                <a:effectLst>
                  <a:outerShdw blurRad="50000" dist="50800" dir="7500000" algn="tl">
                    <a:srgbClr val="000000">
                      <a:shade val="5000"/>
                      <a:alpha val="35000"/>
                    </a:srgbClr>
                  </a:outerShdw>
                </a:effectLst>
              </a:rPr>
              <a:t> on a professional baseball </a:t>
            </a:r>
            <a:r>
              <a:rPr lang="en-US" b="1" dirty="0" smtClean="0">
                <a:ln w="3175">
                  <a:noFill/>
                  <a:prstDash val="solid"/>
                </a:ln>
                <a:solidFill>
                  <a:schemeClr val="tx1">
                    <a:lumMod val="95000"/>
                  </a:schemeClr>
                </a:solidFill>
                <a:effectLst>
                  <a:outerShdw blurRad="50000" dist="50800" dir="7500000" algn="tl">
                    <a:srgbClr val="000000">
                      <a:shade val="5000"/>
                      <a:alpha val="35000"/>
                    </a:srgbClr>
                  </a:outerShdw>
                </a:effectLst>
              </a:rPr>
              <a:t>team. Come </a:t>
            </a:r>
            <a:r>
              <a:rPr lang="en-US" b="1" dirty="0">
                <a:ln w="3175">
                  <a:noFill/>
                  <a:prstDash val="solid"/>
                </a:ln>
                <a:solidFill>
                  <a:schemeClr val="tx1">
                    <a:lumMod val="95000"/>
                  </a:schemeClr>
                </a:solidFill>
                <a:effectLst>
                  <a:outerShdw blurRad="50000" dist="50800" dir="7500000" algn="tl">
                    <a:srgbClr val="000000">
                      <a:shade val="5000"/>
                      <a:alpha val="35000"/>
                    </a:srgbClr>
                  </a:outerShdw>
                </a:effectLst>
              </a:rPr>
              <a:t>to find out that all the white owners had gotten together in </a:t>
            </a:r>
            <a:r>
              <a:rPr lang="en-US" b="1" dirty="0" smtClean="0">
                <a:ln w="3175">
                  <a:noFill/>
                  <a:prstDash val="solid"/>
                </a:ln>
                <a:solidFill>
                  <a:schemeClr val="tx1">
                    <a:lumMod val="95000"/>
                  </a:schemeClr>
                </a:solidFill>
                <a:effectLst>
                  <a:outerShdw blurRad="50000" dist="50800" dir="7500000" algn="tl">
                    <a:srgbClr val="000000">
                      <a:shade val="5000"/>
                      <a:alpha val="35000"/>
                    </a:srgbClr>
                  </a:outerShdw>
                </a:effectLst>
              </a:rPr>
              <a:t>secret </a:t>
            </a:r>
            <a:r>
              <a:rPr lang="en-US" b="1" dirty="0">
                <a:ln w="3175">
                  <a:noFill/>
                  <a:prstDash val="solid"/>
                </a:ln>
                <a:solidFill>
                  <a:schemeClr val="tx1">
                    <a:lumMod val="95000"/>
                  </a:schemeClr>
                </a:solidFill>
                <a:effectLst>
                  <a:outerShdw blurRad="50000" dist="50800" dir="7500000" algn="tl">
                    <a:srgbClr val="000000">
                      <a:shade val="5000"/>
                      <a:alpha val="35000"/>
                    </a:srgbClr>
                  </a:outerShdw>
                </a:effectLst>
              </a:rPr>
              <a:t>and decided to do away with Negroes in professional baseball…”</a:t>
            </a:r>
          </a:p>
        </p:txBody>
      </p:sp>
    </p:spTree>
    <p:extLst>
      <p:ext uri="{BB962C8B-B14F-4D97-AF65-F5344CB8AC3E}">
        <p14:creationId xmlns:p14="http://schemas.microsoft.com/office/powerpoint/2010/main" val="377286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t>The Bone books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3755967" y="4121727"/>
            <a:ext cx="1882833" cy="2202873"/>
          </a:xfrm>
          <a:ln>
            <a:solidFill>
              <a:schemeClr val="bg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5699" y="1697767"/>
            <a:ext cx="1776901" cy="203603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743" y="1698631"/>
            <a:ext cx="1746457" cy="211136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5058" r="7303" b="5048"/>
          <a:stretch/>
        </p:blipFill>
        <p:spPr>
          <a:xfrm>
            <a:off x="1312332" y="4267200"/>
            <a:ext cx="1659468" cy="2198511"/>
          </a:xfrm>
          <a:prstGeom prst="rect">
            <a:avLst/>
          </a:prstGeom>
          <a:ln>
            <a:solidFill>
              <a:schemeClr val="bg1"/>
            </a:solidFill>
          </a:ln>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r="17119"/>
          <a:stretch/>
        </p:blipFill>
        <p:spPr>
          <a:xfrm>
            <a:off x="228600" y="3886200"/>
            <a:ext cx="1434670" cy="2087832"/>
          </a:xfrm>
          <a:prstGeom prst="rect">
            <a:avLst/>
          </a:prstGeom>
          <a:ln>
            <a:solidFill>
              <a:schemeClr val="bg1"/>
            </a:solidFill>
          </a:ln>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6725" y="2833476"/>
            <a:ext cx="970764" cy="1926342"/>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2243" y="4882480"/>
            <a:ext cx="2640008" cy="1542045"/>
          </a:xfrm>
          <a:prstGeom prst="rect">
            <a:avLst/>
          </a:prstGeom>
          <a:ln>
            <a:solidFill>
              <a:schemeClr val="bg1"/>
            </a:solidFill>
          </a:ln>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8799" y="1778442"/>
            <a:ext cx="1679273" cy="2141625"/>
          </a:xfrm>
          <a:prstGeom prst="rect">
            <a:avLst/>
          </a:prstGeom>
        </p:spPr>
      </p:pic>
    </p:spTree>
    <p:extLst>
      <p:ext uri="{BB962C8B-B14F-4D97-AF65-F5344CB8AC3E}">
        <p14:creationId xmlns:p14="http://schemas.microsoft.com/office/powerpoint/2010/main" val="645142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Features</a:t>
            </a:r>
            <a:endParaRPr lang="en-US" dirty="0"/>
          </a:p>
        </p:txBody>
      </p:sp>
      <p:sp>
        <p:nvSpPr>
          <p:cNvPr id="3" name="Content Placeholder 2"/>
          <p:cNvSpPr>
            <a:spLocks noGrp="1"/>
          </p:cNvSpPr>
          <p:nvPr>
            <p:ph idx="1"/>
          </p:nvPr>
        </p:nvSpPr>
        <p:spPr/>
        <p:txBody>
          <a:bodyPr>
            <a:normAutofit/>
          </a:bodyPr>
          <a:lstStyle/>
          <a:p>
            <a:r>
              <a:rPr lang="en-US" b="1" dirty="0" smtClean="0"/>
              <a:t>Table of Contents </a:t>
            </a:r>
            <a:r>
              <a:rPr lang="en-US" dirty="0" smtClean="0"/>
              <a:t>– IDs key topics in the book and their order.</a:t>
            </a:r>
          </a:p>
          <a:p>
            <a:r>
              <a:rPr lang="en-US" b="1" dirty="0" smtClean="0"/>
              <a:t>Index</a:t>
            </a:r>
            <a:r>
              <a:rPr lang="en-US" dirty="0" smtClean="0"/>
              <a:t> – Ability to see everything in the text organized alphabetically and with pg. #s. </a:t>
            </a:r>
          </a:p>
          <a:p>
            <a:r>
              <a:rPr lang="en-US" b="1" dirty="0" smtClean="0"/>
              <a:t>Glossary</a:t>
            </a:r>
            <a:r>
              <a:rPr lang="en-US" dirty="0" smtClean="0"/>
              <a:t> – Provide definitions for words in the text.</a:t>
            </a:r>
          </a:p>
          <a:p>
            <a:r>
              <a:rPr lang="en-US" b="1" dirty="0" smtClean="0"/>
              <a:t>Preface </a:t>
            </a:r>
            <a:r>
              <a:rPr lang="en-US" dirty="0" smtClean="0"/>
              <a:t>– Set a purpose for reading, overview of content.</a:t>
            </a:r>
          </a:p>
          <a:p>
            <a:r>
              <a:rPr lang="en-US" b="1" dirty="0" smtClean="0"/>
              <a:t>Pronunciation Guide </a:t>
            </a:r>
            <a:r>
              <a:rPr lang="en-US" dirty="0" smtClean="0"/>
              <a:t>– Help with saying the words.</a:t>
            </a:r>
          </a:p>
          <a:p>
            <a:r>
              <a:rPr lang="en-US" b="1" dirty="0" smtClean="0"/>
              <a:t>Appendix</a:t>
            </a:r>
            <a:r>
              <a:rPr lang="en-US" dirty="0" smtClean="0"/>
              <a:t> – Offers more information.</a:t>
            </a:r>
          </a:p>
          <a:p>
            <a:pPr lvl="1"/>
            <a:r>
              <a:rPr lang="en-US" dirty="0" smtClean="0"/>
              <a:t>Bibliographies or Works Cited</a:t>
            </a:r>
          </a:p>
          <a:p>
            <a:pPr lvl="1"/>
            <a:r>
              <a:rPr lang="en-US" dirty="0" smtClean="0"/>
              <a:t>Further reading…</a:t>
            </a:r>
            <a:endParaRPr lang="en-US" dirty="0"/>
          </a:p>
        </p:txBody>
      </p:sp>
    </p:spTree>
    <p:extLst>
      <p:ext uri="{BB962C8B-B14F-4D97-AF65-F5344CB8AC3E}">
        <p14:creationId xmlns:p14="http://schemas.microsoft.com/office/powerpoint/2010/main" val="339618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Me…</a:t>
            </a:r>
          </a:p>
          <a:p>
            <a:r>
              <a:rPr lang="en-US" dirty="0" smtClean="0"/>
              <a:t>Not an expert, just an advocate…Learning as I go</a:t>
            </a:r>
          </a:p>
          <a:p>
            <a:r>
              <a:rPr lang="en-US" dirty="0" smtClean="0"/>
              <a:t>Will be sharing about nonfiction for K-12, with a bias more towards middle elementary and older.</a:t>
            </a:r>
          </a:p>
        </p:txBody>
      </p:sp>
    </p:spTree>
    <p:extLst>
      <p:ext uri="{BB962C8B-B14F-4D97-AF65-F5344CB8AC3E}">
        <p14:creationId xmlns:p14="http://schemas.microsoft.com/office/powerpoint/2010/main" val="150832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Bold Print </a:t>
            </a:r>
            <a:r>
              <a:rPr lang="en-US" dirty="0" smtClean="0"/>
              <a:t>– connecting that term to the glossary.</a:t>
            </a:r>
          </a:p>
          <a:p>
            <a:r>
              <a:rPr lang="en-US" b="1" dirty="0" smtClean="0"/>
              <a:t>Colored Print </a:t>
            </a:r>
            <a:r>
              <a:rPr lang="en-US" dirty="0" smtClean="0"/>
              <a:t>– highlights importance of term.</a:t>
            </a:r>
          </a:p>
          <a:p>
            <a:r>
              <a:rPr lang="en-US" b="1" dirty="0" smtClean="0"/>
              <a:t>Italics</a:t>
            </a:r>
            <a:r>
              <a:rPr lang="en-US" dirty="0" smtClean="0"/>
              <a:t> – highlights importance of term.</a:t>
            </a:r>
          </a:p>
          <a:p>
            <a:r>
              <a:rPr lang="en-US" b="1" dirty="0" smtClean="0"/>
              <a:t>Bullets</a:t>
            </a:r>
            <a:r>
              <a:rPr lang="en-US" dirty="0" smtClean="0"/>
              <a:t> – emphasizes key points/concepts.</a:t>
            </a:r>
          </a:p>
          <a:p>
            <a:r>
              <a:rPr lang="en-US" b="1" dirty="0" smtClean="0"/>
              <a:t>Titles</a:t>
            </a:r>
            <a:r>
              <a:rPr lang="en-US" dirty="0" smtClean="0"/>
              <a:t> – Helps locate categories within the text.</a:t>
            </a:r>
          </a:p>
          <a:p>
            <a:r>
              <a:rPr lang="en-US" b="1" dirty="0" smtClean="0"/>
              <a:t>Headings</a:t>
            </a:r>
            <a:r>
              <a:rPr lang="en-US" dirty="0" smtClean="0"/>
              <a:t> – helps to ID topics throughout a book when scanning.</a:t>
            </a:r>
          </a:p>
          <a:p>
            <a:r>
              <a:rPr lang="en-US" b="1" dirty="0" smtClean="0"/>
              <a:t>Subheadings</a:t>
            </a:r>
            <a:r>
              <a:rPr lang="en-US" dirty="0" smtClean="0"/>
              <a:t> – Similar function to headings on a finer level.</a:t>
            </a:r>
          </a:p>
          <a:p>
            <a:r>
              <a:rPr lang="en-US" b="1" dirty="0" smtClean="0"/>
              <a:t>Captions</a:t>
            </a:r>
            <a:r>
              <a:rPr lang="en-US" dirty="0" smtClean="0"/>
              <a:t> – should help readers understand the relation of a photo to text.</a:t>
            </a:r>
          </a:p>
          <a:p>
            <a:r>
              <a:rPr lang="en-US" b="1" dirty="0" smtClean="0"/>
              <a:t>Labels</a:t>
            </a:r>
            <a:r>
              <a:rPr lang="en-US" dirty="0" smtClean="0"/>
              <a:t> – further information for pictures/parts.</a:t>
            </a:r>
          </a:p>
          <a:p>
            <a:r>
              <a:rPr lang="en-US" b="1" dirty="0" smtClean="0"/>
              <a:t>Sidebars</a:t>
            </a:r>
            <a:r>
              <a:rPr lang="en-US" dirty="0" smtClean="0"/>
              <a:t> – gather additional or explanatory information.</a:t>
            </a:r>
            <a:endParaRPr lang="en-US" dirty="0"/>
          </a:p>
        </p:txBody>
      </p:sp>
    </p:spTree>
    <p:extLst>
      <p:ext uri="{BB962C8B-B14F-4D97-AF65-F5344CB8AC3E}">
        <p14:creationId xmlns:p14="http://schemas.microsoft.com/office/powerpoint/2010/main" val="399167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Organization?</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119" t="5326"/>
          <a:stretch/>
        </p:blipFill>
        <p:spPr>
          <a:xfrm>
            <a:off x="5867400" y="1828800"/>
            <a:ext cx="2617192" cy="4253736"/>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694020"/>
            <a:ext cx="3276600" cy="346995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200400"/>
            <a:ext cx="4876800" cy="3322124"/>
          </a:xfrm>
          <a:prstGeom prst="rect">
            <a:avLst/>
          </a:prstGeom>
          <a:ln>
            <a:solidFill>
              <a:schemeClr val="bg1"/>
            </a:solidFill>
          </a:ln>
        </p:spPr>
      </p:pic>
      <p:grpSp>
        <p:nvGrpSpPr>
          <p:cNvPr id="9" name="Group 8"/>
          <p:cNvGrpSpPr/>
          <p:nvPr/>
        </p:nvGrpSpPr>
        <p:grpSpPr>
          <a:xfrm>
            <a:off x="4162974" y="1702487"/>
            <a:ext cx="1154682" cy="1161097"/>
            <a:chOff x="4162974" y="1668620"/>
            <a:chExt cx="1154682" cy="1161097"/>
          </a:xfrm>
        </p:grpSpPr>
        <p:sp>
          <p:nvSpPr>
            <p:cNvPr id="8" name="Oval 7"/>
            <p:cNvSpPr/>
            <p:nvPr/>
          </p:nvSpPr>
          <p:spPr>
            <a:xfrm>
              <a:off x="4211148" y="1715768"/>
              <a:ext cx="1106508" cy="106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2974" y="1668620"/>
              <a:ext cx="1154682" cy="1161097"/>
            </a:xfrm>
            <a:prstGeom prst="rect">
              <a:avLst/>
            </a:prstGeom>
          </p:spPr>
        </p:pic>
      </p:grpSp>
      <p:sp>
        <p:nvSpPr>
          <p:cNvPr id="10" name="&quot;No&quot; Symbol 9"/>
          <p:cNvSpPr/>
          <p:nvPr/>
        </p:nvSpPr>
        <p:spPr>
          <a:xfrm>
            <a:off x="3924300" y="3845461"/>
            <a:ext cx="2057400" cy="1981201"/>
          </a:xfrm>
          <a:prstGeom prst="noSmoking">
            <a:avLst>
              <a:gd name="adj" fmla="val 1061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024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0"/>
                            </p:stCondLst>
                            <p:childTnLst>
                              <p:par>
                                <p:cTn id="24" presetID="32" presetClass="emph" presetSubtype="0" repeatCount="3000" fill="hold" nodeType="afterEffect">
                                  <p:stCondLst>
                                    <p:cond delay="0"/>
                                  </p:stCondLst>
                                  <p:childTnLst>
                                    <p:animRot by="120000">
                                      <p:cBhvr>
                                        <p:cTn id="25" dur="50" fill="hold">
                                          <p:stCondLst>
                                            <p:cond delay="0"/>
                                          </p:stCondLst>
                                        </p:cTn>
                                        <p:tgtEl>
                                          <p:spTgt spid="9"/>
                                        </p:tgtEl>
                                        <p:attrNameLst>
                                          <p:attrName>r</p:attrName>
                                        </p:attrNameLst>
                                      </p:cBhvr>
                                    </p:animRot>
                                    <p:animRot by="-240000">
                                      <p:cBhvr>
                                        <p:cTn id="26" dur="100" fill="hold">
                                          <p:stCondLst>
                                            <p:cond delay="100"/>
                                          </p:stCondLst>
                                        </p:cTn>
                                        <p:tgtEl>
                                          <p:spTgt spid="9"/>
                                        </p:tgtEl>
                                        <p:attrNameLst>
                                          <p:attrName>r</p:attrName>
                                        </p:attrNameLst>
                                      </p:cBhvr>
                                    </p:animRot>
                                    <p:animRot by="240000">
                                      <p:cBhvr>
                                        <p:cTn id="27" dur="100" fill="hold">
                                          <p:stCondLst>
                                            <p:cond delay="200"/>
                                          </p:stCondLst>
                                        </p:cTn>
                                        <p:tgtEl>
                                          <p:spTgt spid="9"/>
                                        </p:tgtEl>
                                        <p:attrNameLst>
                                          <p:attrName>r</p:attrName>
                                        </p:attrNameLst>
                                      </p:cBhvr>
                                    </p:animRot>
                                    <p:animRot by="-240000">
                                      <p:cBhvr>
                                        <p:cTn id="28" dur="100" fill="hold">
                                          <p:stCondLst>
                                            <p:cond delay="300"/>
                                          </p:stCondLst>
                                        </p:cTn>
                                        <p:tgtEl>
                                          <p:spTgt spid="9"/>
                                        </p:tgtEl>
                                        <p:attrNameLst>
                                          <p:attrName>r</p:attrName>
                                        </p:attrNameLst>
                                      </p:cBhvr>
                                    </p:animRot>
                                    <p:animRot by="120000">
                                      <p:cBhvr>
                                        <p:cTn id="29" dur="100" fill="hold">
                                          <p:stCondLst>
                                            <p:cond delay="400"/>
                                          </p:stCondLst>
                                        </p:cTn>
                                        <p:tgtEl>
                                          <p:spTgt spid="9"/>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par>
                          <p:cTn id="42" fill="hold">
                            <p:stCondLst>
                              <p:cond delay="0"/>
                            </p:stCondLst>
                            <p:childTnLst>
                              <p:par>
                                <p:cTn id="43" presetID="26" presetClass="emph" presetSubtype="0" repeatCount="3000" fill="hold" grpId="1" nodeType="afterEffect">
                                  <p:stCondLst>
                                    <p:cond delay="0"/>
                                  </p:stCondLst>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Design/Graphic Aids</a:t>
            </a:r>
            <a:endParaRPr lang="en-US" dirty="0"/>
          </a:p>
        </p:txBody>
      </p:sp>
      <p:sp>
        <p:nvSpPr>
          <p:cNvPr id="3" name="Content Placeholder 2"/>
          <p:cNvSpPr>
            <a:spLocks noGrp="1"/>
          </p:cNvSpPr>
          <p:nvPr>
            <p:ph idx="1"/>
          </p:nvPr>
        </p:nvSpPr>
        <p:spPr/>
        <p:txBody>
          <a:bodyPr>
            <a:normAutofit lnSpcReduction="10000"/>
          </a:bodyPr>
          <a:lstStyle/>
          <a:p>
            <a:r>
              <a:rPr lang="en-US" dirty="0" smtClean="0"/>
              <a:t>Diagrams</a:t>
            </a:r>
          </a:p>
          <a:p>
            <a:r>
              <a:rPr lang="en-US" dirty="0" smtClean="0"/>
              <a:t>Flow Charts/diagrams</a:t>
            </a:r>
          </a:p>
          <a:p>
            <a:r>
              <a:rPr lang="en-US" dirty="0" smtClean="0"/>
              <a:t>Sketches</a:t>
            </a:r>
          </a:p>
          <a:p>
            <a:r>
              <a:rPr lang="en-US" dirty="0" smtClean="0"/>
              <a:t>Comparisons</a:t>
            </a:r>
          </a:p>
          <a:p>
            <a:r>
              <a:rPr lang="en-US" dirty="0" smtClean="0"/>
              <a:t>Graphs</a:t>
            </a:r>
          </a:p>
          <a:p>
            <a:r>
              <a:rPr lang="en-US" dirty="0" smtClean="0"/>
              <a:t>Figures</a:t>
            </a:r>
          </a:p>
          <a:p>
            <a:r>
              <a:rPr lang="en-US" dirty="0" smtClean="0"/>
              <a:t>Maps</a:t>
            </a:r>
          </a:p>
          <a:p>
            <a:r>
              <a:rPr lang="en-US" dirty="0" smtClean="0"/>
              <a:t>Charts/Tables</a:t>
            </a:r>
          </a:p>
          <a:p>
            <a:r>
              <a:rPr lang="en-US" dirty="0" smtClean="0"/>
              <a:t>Cross-Sections</a:t>
            </a:r>
          </a:p>
          <a:p>
            <a:r>
              <a:rPr lang="en-US" dirty="0" smtClean="0"/>
              <a:t>Overlays</a:t>
            </a:r>
          </a:p>
          <a:p>
            <a:r>
              <a:rPr lang="en-US" dirty="0" smtClean="0"/>
              <a:t>Timelines</a:t>
            </a:r>
            <a:endParaRPr lang="en-US" dirty="0"/>
          </a:p>
        </p:txBody>
      </p:sp>
      <p:pic>
        <p:nvPicPr>
          <p:cNvPr id="1026" name="Picture 2" descr="K:\CLH CONFERENCE\book images\animalbook_00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19" b="5088"/>
          <a:stretch/>
        </p:blipFill>
        <p:spPr bwMode="auto">
          <a:xfrm>
            <a:off x="4495800" y="2209800"/>
            <a:ext cx="3346094" cy="439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45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Graphic Aids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114800"/>
            <a:ext cx="3354053" cy="257763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00" y="1676400"/>
            <a:ext cx="2911219" cy="3810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1143000"/>
            <a:ext cx="4419600" cy="2670679"/>
          </a:xfrm>
          <a:prstGeom prst="rect">
            <a:avLst/>
          </a:prstGeom>
        </p:spPr>
      </p:pic>
    </p:spTree>
    <p:extLst>
      <p:ext uri="{BB962C8B-B14F-4D97-AF65-F5344CB8AC3E}">
        <p14:creationId xmlns:p14="http://schemas.microsoft.com/office/powerpoint/2010/main" val="189435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Illustrations!</a:t>
            </a:r>
            <a:endParaRPr lang="en-US" dirty="0"/>
          </a:p>
        </p:txBody>
      </p:sp>
      <p:sp>
        <p:nvSpPr>
          <p:cNvPr id="3" name="Content Placeholder 2"/>
          <p:cNvSpPr>
            <a:spLocks noGrp="1"/>
          </p:cNvSpPr>
          <p:nvPr>
            <p:ph idx="1"/>
          </p:nvPr>
        </p:nvSpPr>
        <p:spPr/>
        <p:txBody>
          <a:bodyPr>
            <a:normAutofit/>
          </a:bodyPr>
          <a:lstStyle/>
          <a:p>
            <a:r>
              <a:rPr lang="en-US" b="1" dirty="0" smtClean="0"/>
              <a:t>Photos</a:t>
            </a:r>
            <a:r>
              <a:rPr lang="en-US" dirty="0" smtClean="0"/>
              <a:t> – understand exactly what something looks like.</a:t>
            </a:r>
          </a:p>
          <a:p>
            <a:pPr lvl="1"/>
            <a:r>
              <a:rPr lang="en-US" dirty="0" smtClean="0"/>
              <a:t>Historical photos</a:t>
            </a:r>
          </a:p>
          <a:p>
            <a:pPr lvl="1"/>
            <a:r>
              <a:rPr lang="en-US" dirty="0" smtClean="0"/>
              <a:t>Photos of work being done</a:t>
            </a:r>
          </a:p>
          <a:p>
            <a:r>
              <a:rPr lang="en-US" b="1" dirty="0" smtClean="0"/>
              <a:t>Drawing</a:t>
            </a:r>
            <a:r>
              <a:rPr lang="en-US" dirty="0" smtClean="0"/>
              <a:t> – understand what something could or might have looked like.</a:t>
            </a:r>
          </a:p>
          <a:p>
            <a:pPr lvl="1"/>
            <a:r>
              <a:rPr lang="en-US" dirty="0" smtClean="0"/>
              <a:t>Frequently used for topics where something doesn’t exist, </a:t>
            </a:r>
            <a:r>
              <a:rPr lang="en-US" dirty="0" err="1" smtClean="0"/>
              <a:t>eg</a:t>
            </a:r>
            <a:r>
              <a:rPr lang="en-US" dirty="0" smtClean="0"/>
              <a:t>. Dinosaurs, prehistoric life, paranormal, fairytales/folklore</a:t>
            </a:r>
          </a:p>
          <a:p>
            <a:pPr lvl="1"/>
            <a:r>
              <a:rPr lang="en-US" dirty="0" smtClean="0"/>
              <a:t>Any other sort of artistic rendering can inspire curiosity not just of the subject but of the art itself</a:t>
            </a:r>
          </a:p>
          <a:p>
            <a:r>
              <a:rPr lang="en-US" b="1" dirty="0" smtClean="0"/>
              <a:t>Magnification</a:t>
            </a:r>
            <a:r>
              <a:rPr lang="en-US" dirty="0" smtClean="0"/>
              <a:t> – see details in something small.</a:t>
            </a:r>
            <a:endParaRPr lang="en-US" dirty="0"/>
          </a:p>
        </p:txBody>
      </p:sp>
    </p:spTree>
    <p:extLst>
      <p:ext uri="{BB962C8B-B14F-4D97-AF65-F5344CB8AC3E}">
        <p14:creationId xmlns:p14="http://schemas.microsoft.com/office/powerpoint/2010/main" val="108646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Illustrations with Impact</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529" t="6028" r="2099" b="4591"/>
          <a:stretch/>
        </p:blipFill>
        <p:spPr>
          <a:xfrm>
            <a:off x="217267" y="3810000"/>
            <a:ext cx="2633759" cy="1968949"/>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7298"/>
          <a:stretch/>
        </p:blipFill>
        <p:spPr>
          <a:xfrm>
            <a:off x="240672" y="1746563"/>
            <a:ext cx="2610354" cy="198723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2682868"/>
            <a:ext cx="1601109" cy="317723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5966" y="1852821"/>
            <a:ext cx="2480407" cy="2657217"/>
          </a:xfrm>
          <a:prstGeom prst="rect">
            <a:avLst/>
          </a:prstGeom>
        </p:spPr>
      </p:pic>
      <p:pic>
        <p:nvPicPr>
          <p:cNvPr id="10" name="Picture 6" descr="http://3.bp.blogspot.com/-CYFTsEmHIdY/UGBE2Sg7U_I/AAAAAAAABHw/DklsgphhJRg/s1600/Beetle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10"/>
          <a:stretch/>
        </p:blipFill>
        <p:spPr bwMode="auto">
          <a:xfrm>
            <a:off x="6324600" y="1699440"/>
            <a:ext cx="2383482" cy="21750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quinndavis.com/shop_image/product/31145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962400"/>
            <a:ext cx="1933835" cy="271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26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Research/Accuracy</a:t>
            </a:r>
            <a:endParaRPr lang="en-US" dirty="0"/>
          </a:p>
        </p:txBody>
      </p:sp>
      <p:sp>
        <p:nvSpPr>
          <p:cNvPr id="3" name="Content Placeholder 2"/>
          <p:cNvSpPr>
            <a:spLocks noGrp="1"/>
          </p:cNvSpPr>
          <p:nvPr>
            <p:ph idx="1"/>
          </p:nvPr>
        </p:nvSpPr>
        <p:spPr>
          <a:xfrm>
            <a:off x="380999" y="1719070"/>
            <a:ext cx="8407893" cy="4605529"/>
          </a:xfrm>
        </p:spPr>
        <p:txBody>
          <a:bodyPr>
            <a:normAutofit fontScale="92500" lnSpcReduction="10000"/>
          </a:bodyPr>
          <a:lstStyle/>
          <a:p>
            <a:r>
              <a:rPr lang="en-US" dirty="0" smtClean="0"/>
              <a:t>Try your best to valuate for accuracy.</a:t>
            </a:r>
          </a:p>
          <a:p>
            <a:pPr lvl="1"/>
            <a:r>
              <a:rPr lang="en-US" dirty="0" smtClean="0"/>
              <a:t>Read reviews carefully.</a:t>
            </a:r>
          </a:p>
          <a:p>
            <a:pPr lvl="1"/>
            <a:r>
              <a:rPr lang="en-US" dirty="0" smtClean="0"/>
              <a:t>If something doesn’t sound right, research it.</a:t>
            </a:r>
          </a:p>
          <a:p>
            <a:pPr lvl="1"/>
            <a:r>
              <a:rPr lang="en-US" dirty="0" smtClean="0"/>
              <a:t>Cannot catch everything, but our responsibility to at least </a:t>
            </a:r>
            <a:r>
              <a:rPr lang="en-US" dirty="0" err="1" smtClean="0"/>
              <a:t>teachhow</a:t>
            </a:r>
            <a:r>
              <a:rPr lang="en-US" dirty="0" smtClean="0"/>
              <a:t> to research well, with more than ONE resource.</a:t>
            </a:r>
          </a:p>
          <a:p>
            <a:pPr lvl="1"/>
            <a:r>
              <a:rPr lang="en-US" dirty="0" smtClean="0"/>
              <a:t>In nonfiction is it important to always teach kids to use as many different resources as possible. </a:t>
            </a:r>
          </a:p>
          <a:p>
            <a:r>
              <a:rPr lang="en-US" dirty="0" smtClean="0"/>
              <a:t>These </a:t>
            </a:r>
            <a:r>
              <a:rPr lang="en-US" dirty="0"/>
              <a:t>e</a:t>
            </a:r>
            <a:r>
              <a:rPr lang="en-US" dirty="0" smtClean="0"/>
              <a:t>lements help teach the research process and support research integrity.</a:t>
            </a:r>
          </a:p>
          <a:p>
            <a:pPr lvl="1"/>
            <a:r>
              <a:rPr lang="en-US" dirty="0" smtClean="0"/>
              <a:t>Notes</a:t>
            </a:r>
            <a:endParaRPr lang="en-US" dirty="0"/>
          </a:p>
          <a:p>
            <a:pPr lvl="1"/>
            <a:r>
              <a:rPr lang="en-US" dirty="0" smtClean="0"/>
              <a:t>Glossaries</a:t>
            </a:r>
            <a:endParaRPr lang="en-US" dirty="0"/>
          </a:p>
          <a:p>
            <a:pPr lvl="1"/>
            <a:r>
              <a:rPr lang="en-US" dirty="0" smtClean="0"/>
              <a:t>Citations</a:t>
            </a:r>
            <a:r>
              <a:rPr lang="en-US" dirty="0"/>
              <a:t> </a:t>
            </a:r>
            <a:r>
              <a:rPr lang="en-US" dirty="0" smtClean="0"/>
              <a:t>and source notes</a:t>
            </a:r>
            <a:endParaRPr lang="en-US" dirty="0"/>
          </a:p>
          <a:p>
            <a:pPr lvl="1"/>
            <a:r>
              <a:rPr lang="en-US" dirty="0"/>
              <a:t>Further </a:t>
            </a:r>
            <a:r>
              <a:rPr lang="en-US" dirty="0" smtClean="0"/>
              <a:t>reading</a:t>
            </a:r>
            <a:endParaRPr lang="en-US" dirty="0"/>
          </a:p>
          <a:p>
            <a:pPr lvl="1"/>
            <a:r>
              <a:rPr lang="en-US" dirty="0" smtClean="0"/>
              <a:t>Image credits</a:t>
            </a:r>
            <a:endParaRPr lang="en-US" dirty="0"/>
          </a:p>
          <a:p>
            <a:pPr marL="0" indent="0">
              <a:buNone/>
            </a:pPr>
            <a:endParaRPr lang="en-US" dirty="0"/>
          </a:p>
        </p:txBody>
      </p:sp>
    </p:spTree>
    <p:extLst>
      <p:ext uri="{BB962C8B-B14F-4D97-AF65-F5344CB8AC3E}">
        <p14:creationId xmlns:p14="http://schemas.microsoft.com/office/powerpoint/2010/main" val="326232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Good Research</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8857" y="1600200"/>
            <a:ext cx="3526286" cy="4525963"/>
          </a:xfrm>
        </p:spPr>
      </p:pic>
    </p:spTree>
    <p:extLst>
      <p:ext uri="{BB962C8B-B14F-4D97-AF65-F5344CB8AC3E}">
        <p14:creationId xmlns:p14="http://schemas.microsoft.com/office/powerpoint/2010/main" val="2713197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Is it for everyone?</a:t>
            </a:r>
            <a:endParaRPr lang="en-US" dirty="0"/>
          </a:p>
        </p:txBody>
      </p:sp>
      <p:sp>
        <p:nvSpPr>
          <p:cNvPr id="3" name="Content Placeholder 2"/>
          <p:cNvSpPr>
            <a:spLocks noGrp="1"/>
          </p:cNvSpPr>
          <p:nvPr>
            <p:ph idx="1"/>
          </p:nvPr>
        </p:nvSpPr>
        <p:spPr>
          <a:xfrm>
            <a:off x="457200" y="1143000"/>
            <a:ext cx="8229600" cy="5334000"/>
          </a:xfrm>
        </p:spPr>
        <p:txBody>
          <a:bodyPr>
            <a:normAutofit fontScale="92500" lnSpcReduction="10000"/>
          </a:bodyPr>
          <a:lstStyle/>
          <a:p>
            <a:r>
              <a:rPr lang="en-US" dirty="0" smtClean="0"/>
              <a:t>YES! </a:t>
            </a:r>
            <a:r>
              <a:rPr lang="en-US" dirty="0"/>
              <a:t>B</a:t>
            </a:r>
            <a:r>
              <a:rPr lang="en-US" dirty="0" smtClean="0"/>
              <a:t>ut…it takes some work to find the right resources for each reader.</a:t>
            </a:r>
          </a:p>
          <a:p>
            <a:r>
              <a:rPr lang="en-US" dirty="0" smtClean="0"/>
              <a:t>It will have to be with Common Core State Standards</a:t>
            </a:r>
          </a:p>
          <a:p>
            <a:r>
              <a:rPr lang="en-US" dirty="0"/>
              <a:t>There are different levels of content based on target age group, and reading and interest levels. These are different things.</a:t>
            </a:r>
          </a:p>
          <a:p>
            <a:pPr lvl="1"/>
            <a:r>
              <a:rPr lang="en-US" dirty="0"/>
              <a:t>HI-LO: High Interest/lower reading level</a:t>
            </a:r>
          </a:p>
          <a:p>
            <a:pPr lvl="2"/>
            <a:r>
              <a:rPr lang="en-US" dirty="0"/>
              <a:t>Topics that are of interest to a broad range of readers</a:t>
            </a:r>
          </a:p>
          <a:p>
            <a:pPr lvl="2"/>
            <a:r>
              <a:rPr lang="en-US" dirty="0"/>
              <a:t>Lower level for readers whose skills aren’t quite up to par</a:t>
            </a:r>
          </a:p>
          <a:p>
            <a:pPr lvl="2"/>
            <a:r>
              <a:rPr lang="en-US" dirty="0"/>
              <a:t>Good for introductions</a:t>
            </a:r>
          </a:p>
          <a:p>
            <a:pPr lvl="2"/>
            <a:r>
              <a:rPr lang="en-US" dirty="0"/>
              <a:t>Gateway reading</a:t>
            </a:r>
          </a:p>
          <a:p>
            <a:pPr lvl="1"/>
            <a:r>
              <a:rPr lang="en-US" dirty="0"/>
              <a:t>High quality </a:t>
            </a:r>
            <a:r>
              <a:rPr lang="en-US" u="sng" dirty="0"/>
              <a:t>younger</a:t>
            </a:r>
            <a:r>
              <a:rPr lang="en-US" dirty="0"/>
              <a:t> level reading</a:t>
            </a:r>
          </a:p>
          <a:p>
            <a:pPr lvl="2"/>
            <a:r>
              <a:rPr lang="en-US" dirty="0"/>
              <a:t>Good for introducing some reluctant readers to the classification</a:t>
            </a:r>
          </a:p>
          <a:p>
            <a:pPr lvl="2"/>
            <a:r>
              <a:rPr lang="en-US" dirty="0"/>
              <a:t>Sometimes it’s all there </a:t>
            </a:r>
            <a:r>
              <a:rPr lang="en-US" dirty="0" smtClean="0"/>
              <a:t>is</a:t>
            </a:r>
          </a:p>
          <a:p>
            <a:pPr lvl="1"/>
            <a:r>
              <a:rPr lang="en-US" dirty="0"/>
              <a:t>High quality </a:t>
            </a:r>
            <a:r>
              <a:rPr lang="en-US" u="sng" dirty="0"/>
              <a:t>h</a:t>
            </a:r>
            <a:r>
              <a:rPr lang="en-US" u="sng" dirty="0" smtClean="0"/>
              <a:t>igher</a:t>
            </a:r>
            <a:r>
              <a:rPr lang="en-US" dirty="0" smtClean="0"/>
              <a:t> </a:t>
            </a:r>
            <a:r>
              <a:rPr lang="en-US" dirty="0"/>
              <a:t>level reading</a:t>
            </a:r>
          </a:p>
          <a:p>
            <a:pPr lvl="1"/>
            <a:endParaRPr lang="en-US" dirty="0"/>
          </a:p>
          <a:p>
            <a:endParaRPr lang="en-US" dirty="0" smtClean="0"/>
          </a:p>
          <a:p>
            <a:pPr marL="45720" indent="0">
              <a:buNone/>
            </a:pPr>
            <a:endParaRPr lang="en-US" dirty="0" smtClean="0"/>
          </a:p>
        </p:txBody>
      </p:sp>
    </p:spTree>
    <p:extLst>
      <p:ext uri="{BB962C8B-B14F-4D97-AF65-F5344CB8AC3E}">
        <p14:creationId xmlns:p14="http://schemas.microsoft.com/office/powerpoint/2010/main" val="89128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Various levels for different kinds of readers…</a:t>
            </a:r>
            <a:endParaRPr lang="en-US" dirty="0"/>
          </a:p>
        </p:txBody>
      </p:sp>
      <p:sp>
        <p:nvSpPr>
          <p:cNvPr id="3" name="Content Placeholder 2"/>
          <p:cNvSpPr>
            <a:spLocks noGrp="1"/>
          </p:cNvSpPr>
          <p:nvPr>
            <p:ph idx="1"/>
          </p:nvPr>
        </p:nvSpPr>
        <p:spPr/>
        <p:txBody>
          <a:bodyPr>
            <a:normAutofit/>
          </a:bodyPr>
          <a:lstStyle/>
          <a:p>
            <a:r>
              <a:rPr lang="en-US" dirty="0" smtClean="0"/>
              <a:t>What is the difference between High Interest/ Low Reading Level and High Quality/ “different” Reading Level?</a:t>
            </a:r>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971800"/>
            <a:ext cx="3124201" cy="242633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730"/>
          <a:stretch/>
        </p:blipFill>
        <p:spPr>
          <a:xfrm>
            <a:off x="1143000" y="2942802"/>
            <a:ext cx="3183467" cy="2438400"/>
          </a:xfrm>
          <a:prstGeom prst="rect">
            <a:avLst/>
          </a:prstGeom>
        </p:spPr>
      </p:pic>
      <p:sp>
        <p:nvSpPr>
          <p:cNvPr id="6" name="Rectangle 5"/>
          <p:cNvSpPr/>
          <p:nvPr/>
        </p:nvSpPr>
        <p:spPr>
          <a:xfrm>
            <a:off x="374168" y="5429071"/>
            <a:ext cx="8465032" cy="1200329"/>
          </a:xfrm>
          <a:prstGeom prst="rect">
            <a:avLst/>
          </a:prstGeom>
          <a:noFill/>
        </p:spPr>
        <p:txBody>
          <a:bodyPr wrap="square" lIns="91440" tIns="45720" rIns="91440" bIns="45720">
            <a:spAutoFit/>
          </a:bodyPr>
          <a:lstStyle/>
          <a:p>
            <a:r>
              <a:rPr lang="en-US" b="1" cap="none" spc="0" dirty="0" smtClean="0">
                <a:ln w="9525">
                  <a:solidFill>
                    <a:schemeClr val="bg1"/>
                  </a:solidFill>
                  <a:prstDash val="solid"/>
                </a:ln>
                <a:effectLst>
                  <a:outerShdw blurRad="50000" dist="50800" dir="7500000" algn="tl">
                    <a:srgbClr val="000000">
                      <a:shade val="5000"/>
                      <a:alpha val="35000"/>
                    </a:srgbClr>
                  </a:outerShdw>
                </a:effectLst>
              </a:rPr>
              <a:t>“Because of its toughness, people have sought spider silk for a long time. ..But it has always been d</a:t>
            </a:r>
            <a:r>
              <a:rPr lang="en-US" b="1" dirty="0" smtClean="0">
                <a:ln w="9525">
                  <a:solidFill>
                    <a:schemeClr val="bg1"/>
                  </a:solidFill>
                  <a:prstDash val="solid"/>
                </a:ln>
                <a:effectLst>
                  <a:outerShdw blurRad="50000" dist="50800" dir="7500000" algn="tl">
                    <a:srgbClr val="000000">
                      <a:shade val="5000"/>
                      <a:alpha val="35000"/>
                    </a:srgbClr>
                  </a:outerShdw>
                </a:effectLst>
              </a:rPr>
              <a:t>ifficult to come by… a golden shawl  11’x4’ …took 74 people </a:t>
            </a:r>
            <a:r>
              <a:rPr lang="en-US" b="1" cap="none" spc="0" dirty="0" smtClean="0">
                <a:ln w="9525">
                  <a:solidFill>
                    <a:schemeClr val="bg1"/>
                  </a:solidFill>
                  <a:prstDash val="solid"/>
                </a:ln>
                <a:effectLst>
                  <a:outerShdw blurRad="50000" dist="50800" dir="7500000" algn="tl">
                    <a:srgbClr val="000000">
                      <a:shade val="5000"/>
                      <a:alpha val="35000"/>
                    </a:srgbClr>
                  </a:outerShdw>
                </a:effectLst>
              </a:rPr>
              <a:t>4 years to collect enough [spiders] for the project, and </a:t>
            </a:r>
            <a:r>
              <a:rPr lang="en-US" b="1" dirty="0">
                <a:ln w="9525">
                  <a:solidFill>
                    <a:schemeClr val="bg1"/>
                  </a:solidFill>
                  <a:prstDash val="solid"/>
                </a:ln>
                <a:effectLst>
                  <a:outerShdw blurRad="50000" dist="50800" dir="7500000" algn="tl">
                    <a:srgbClr val="000000">
                      <a:shade val="5000"/>
                      <a:alpha val="35000"/>
                    </a:srgbClr>
                  </a:outerShdw>
                </a:effectLst>
              </a:rPr>
              <a:t>a</a:t>
            </a:r>
            <a:r>
              <a:rPr lang="en-US" b="1" dirty="0" smtClean="0">
                <a:ln w="9525">
                  <a:solidFill>
                    <a:schemeClr val="bg1"/>
                  </a:solidFill>
                  <a:prstDash val="solid"/>
                </a:ln>
                <a:effectLst>
                  <a:outerShdw blurRad="50000" dist="50800" dir="7500000" algn="tl">
                    <a:srgbClr val="000000">
                      <a:shade val="5000"/>
                      <a:alpha val="35000"/>
                    </a:srgbClr>
                  </a:outerShdw>
                </a:effectLst>
              </a:rPr>
              <a:t>nother 12 to reel in the silk from the spiders.</a:t>
            </a:r>
            <a:endParaRPr lang="en-US" b="1" cap="none" spc="0" dirty="0">
              <a:ln w="9525">
                <a:solidFill>
                  <a:schemeClr val="bg1"/>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96843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a:t>
            </a:r>
            <a:endParaRPr lang="en-US" dirty="0"/>
          </a:p>
        </p:txBody>
      </p:sp>
      <p:sp>
        <p:nvSpPr>
          <p:cNvPr id="3" name="Content Placeholder 2"/>
          <p:cNvSpPr>
            <a:spLocks noGrp="1"/>
          </p:cNvSpPr>
          <p:nvPr>
            <p:ph idx="1"/>
          </p:nvPr>
        </p:nvSpPr>
        <p:spPr/>
        <p:txBody>
          <a:bodyPr/>
          <a:lstStyle/>
          <a:p>
            <a:r>
              <a:rPr lang="en-US" dirty="0" smtClean="0"/>
              <a:t>I’d like to know a little about you! </a:t>
            </a:r>
            <a:endParaRPr lang="en-US" dirty="0"/>
          </a:p>
        </p:txBody>
      </p:sp>
    </p:spTree>
    <p:extLst>
      <p:ext uri="{BB962C8B-B14F-4D97-AF65-F5344CB8AC3E}">
        <p14:creationId xmlns:p14="http://schemas.microsoft.com/office/powerpoint/2010/main" val="1804650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Pure Nonfiction vs. Creative Nonfiction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a:t>Pure nonfiction informs and instructs, sticking to the facts</a:t>
            </a:r>
            <a:br>
              <a:rPr lang="en-US" dirty="0"/>
            </a:br>
            <a:r>
              <a:rPr lang="en-US" dirty="0"/>
              <a:t>Creative nonfiction includes a/the story surrounding the facts by introducing place, scene, setting</a:t>
            </a:r>
            <a:br>
              <a:rPr lang="en-US" dirty="0"/>
            </a:br>
            <a:endParaRPr lang="en-US" dirty="0" smtClean="0"/>
          </a:p>
          <a:p>
            <a:r>
              <a:rPr lang="en-US" dirty="0" smtClean="0"/>
              <a:t>Pure </a:t>
            </a:r>
            <a:r>
              <a:rPr lang="en-US" dirty="0"/>
              <a:t>nonfiction describes the subject(s)</a:t>
            </a:r>
            <a:br>
              <a:rPr lang="en-US" dirty="0"/>
            </a:br>
            <a:r>
              <a:rPr lang="en-US" dirty="0"/>
              <a:t>Creative nonfiction adds characterization so that the reader becomes involved and can relate to the subject.</a:t>
            </a:r>
            <a:br>
              <a:rPr lang="en-US" dirty="0"/>
            </a:br>
            <a:endParaRPr lang="en-US" dirty="0" smtClean="0"/>
          </a:p>
          <a:p>
            <a:r>
              <a:rPr lang="en-US" dirty="0" smtClean="0"/>
              <a:t>Pure </a:t>
            </a:r>
            <a:r>
              <a:rPr lang="en-US" dirty="0"/>
              <a:t>nonfiction is journalistic and scholarly</a:t>
            </a:r>
            <a:br>
              <a:rPr lang="en-US" dirty="0"/>
            </a:br>
            <a:r>
              <a:rPr lang="en-US" dirty="0"/>
              <a:t>Creative nonfiction employs a literary voice-a tone- to the story</a:t>
            </a:r>
            <a:br>
              <a:rPr lang="en-US" dirty="0"/>
            </a:br>
            <a:endParaRPr lang="en-US" dirty="0" smtClean="0"/>
          </a:p>
          <a:p>
            <a:r>
              <a:rPr lang="en-US" dirty="0" smtClean="0"/>
              <a:t>Pure </a:t>
            </a:r>
            <a:r>
              <a:rPr lang="en-US" dirty="0"/>
              <a:t>nonfiction focuses on fact.</a:t>
            </a:r>
            <a:br>
              <a:rPr lang="en-US" dirty="0"/>
            </a:br>
            <a:r>
              <a:rPr lang="en-US" dirty="0"/>
              <a:t>Creative nonfiction allows the reader to hear the author’s perspectives</a:t>
            </a:r>
            <a:br>
              <a:rPr lang="en-US" dirty="0"/>
            </a:br>
            <a:endParaRPr lang="en-US" dirty="0" smtClean="0"/>
          </a:p>
          <a:p>
            <a:r>
              <a:rPr lang="en-US" dirty="0" smtClean="0"/>
              <a:t>Pure </a:t>
            </a:r>
            <a:r>
              <a:rPr lang="en-US" dirty="0"/>
              <a:t>nonfiction is thoroughly researched </a:t>
            </a:r>
            <a:br>
              <a:rPr lang="en-US" dirty="0"/>
            </a:br>
            <a:r>
              <a:rPr lang="en-US" dirty="0"/>
              <a:t>Creative nonfiction is thoroughly researched</a:t>
            </a:r>
            <a:br>
              <a:rPr lang="en-US" dirty="0"/>
            </a:br>
            <a:endParaRPr lang="en-US" dirty="0" smtClean="0"/>
          </a:p>
          <a:p>
            <a:r>
              <a:rPr lang="en-US" dirty="0" smtClean="0"/>
              <a:t>Pure </a:t>
            </a:r>
            <a:r>
              <a:rPr lang="en-US" dirty="0"/>
              <a:t>nonfiction never invents dialog, facts, or events</a:t>
            </a:r>
            <a:br>
              <a:rPr lang="en-US" dirty="0"/>
            </a:br>
            <a:r>
              <a:rPr lang="en-US" dirty="0"/>
              <a:t>Creative nonfiction shouldn’t either- </a:t>
            </a:r>
            <a:r>
              <a:rPr lang="en-US" dirty="0" smtClean="0"/>
              <a:t>theoretically</a:t>
            </a:r>
          </a:p>
          <a:p>
            <a:endParaRPr lang="en-US" dirty="0" smtClean="0"/>
          </a:p>
          <a:p>
            <a:pPr marL="0" indent="0">
              <a:buNone/>
            </a:pPr>
            <a:r>
              <a:rPr lang="en-US" dirty="0"/>
              <a:t>http://donnabowmanbratton.blogspot.com/2010/08/nonfiction-vs-creative-nonfiction-vs.html</a:t>
            </a:r>
          </a:p>
        </p:txBody>
      </p:sp>
    </p:spTree>
    <p:extLst>
      <p:ext uri="{BB962C8B-B14F-4D97-AF65-F5344CB8AC3E}">
        <p14:creationId xmlns:p14="http://schemas.microsoft.com/office/powerpoint/2010/main" val="224673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connections</a:t>
            </a:r>
            <a:endParaRPr lang="en-US" dirty="0"/>
          </a:p>
        </p:txBody>
      </p:sp>
      <p:sp>
        <p:nvSpPr>
          <p:cNvPr id="3" name="Content Placeholder 2"/>
          <p:cNvSpPr>
            <a:spLocks noGrp="1"/>
          </p:cNvSpPr>
          <p:nvPr>
            <p:ph idx="1"/>
          </p:nvPr>
        </p:nvSpPr>
        <p:spPr/>
        <p:txBody>
          <a:bodyPr/>
          <a:lstStyle/>
          <a:p>
            <a:r>
              <a:rPr lang="en-US" dirty="0" smtClean="0"/>
              <a:t>You can always find ways to link fiction to non-fiction</a:t>
            </a:r>
          </a:p>
          <a:p>
            <a:pPr lvl="1"/>
            <a:r>
              <a:rPr lang="en-US" dirty="0" smtClean="0"/>
              <a:t>Many educators do this already, particularly with historical fiction</a:t>
            </a:r>
          </a:p>
          <a:p>
            <a:pPr lvl="1"/>
            <a:r>
              <a:rPr lang="en-US" dirty="0" smtClean="0"/>
              <a:t>Science fiction </a:t>
            </a:r>
            <a:r>
              <a:rPr lang="en-US" dirty="0" smtClean="0">
                <a:sym typeface="Wingdings" pitchFamily="2" charset="2"/>
              </a:rPr>
              <a:t></a:t>
            </a:r>
            <a:r>
              <a:rPr lang="en-US" dirty="0" smtClean="0"/>
              <a:t>sciences</a:t>
            </a:r>
          </a:p>
          <a:p>
            <a:pPr lvl="1"/>
            <a:r>
              <a:rPr lang="en-US" dirty="0" smtClean="0"/>
              <a:t>Fantasy  </a:t>
            </a:r>
            <a:r>
              <a:rPr lang="en-US" dirty="0" smtClean="0">
                <a:sym typeface="Wingdings" pitchFamily="2" charset="2"/>
              </a:rPr>
              <a:t></a:t>
            </a:r>
            <a:r>
              <a:rPr lang="en-US" dirty="0" smtClean="0"/>
              <a:t> folklore</a:t>
            </a:r>
          </a:p>
        </p:txBody>
      </p:sp>
      <p:pic>
        <p:nvPicPr>
          <p:cNvPr id="1026" name="Picture 2" descr="http://upload.wikimedia.org/wikipedia/en/thumb/0/01/The_Monstrumologist.jpg/200px-The_Monstrumolog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1652682" cy="2495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aggiestiefvater.com/wp-content/themes/maggiestiefvater/images/scorpio/cover_scorpioraces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583983"/>
            <a:ext cx="1699750" cy="2492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gr-assets.com/books/1320391025l/65121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902" y="3583983"/>
            <a:ext cx="1650898" cy="24929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g1.fantasticfiction.co.uk/images/n28/n14426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639" y="3583983"/>
            <a:ext cx="1649961" cy="246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25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I.N.K. – Interesting Nonfiction for Kids, Blog </a:t>
            </a:r>
            <a:r>
              <a:rPr lang="en-US" dirty="0"/>
              <a:t>for children’s non-fiction, by children’s non-fiction authors</a:t>
            </a:r>
            <a:r>
              <a:rPr lang="en-US" dirty="0" smtClean="0"/>
              <a:t>. </a:t>
            </a:r>
            <a:r>
              <a:rPr lang="en-US" u="sng" dirty="0" smtClean="0"/>
              <a:t>http://inkrethink.blogspot.com</a:t>
            </a:r>
          </a:p>
          <a:p>
            <a:r>
              <a:rPr lang="en-US" dirty="0" smtClean="0"/>
              <a:t>INK – Nonfiction Minute – new effort from the creators of the INK blog. </a:t>
            </a:r>
            <a:r>
              <a:rPr lang="en-US" u="sng" dirty="0" smtClean="0"/>
              <a:t>http://nonfictionminute.com</a:t>
            </a:r>
          </a:p>
          <a:p>
            <a:r>
              <a:rPr lang="en-US" dirty="0"/>
              <a:t>Barstow, Barbara, Judith </a:t>
            </a:r>
            <a:r>
              <a:rPr lang="en-US" dirty="0" err="1"/>
              <a:t>Riggle</a:t>
            </a:r>
            <a:r>
              <a:rPr lang="en-US" dirty="0"/>
              <a:t> and Leslie Molnar. </a:t>
            </a:r>
            <a:r>
              <a:rPr lang="en-US" i="1" dirty="0"/>
              <a:t>Beyond Picture Books: Subject Access to Best Books for Beginning </a:t>
            </a:r>
            <a:r>
              <a:rPr lang="en-US" i="1" dirty="0" smtClean="0"/>
              <a:t>Readers.</a:t>
            </a:r>
          </a:p>
          <a:p>
            <a:r>
              <a:rPr lang="en-US" dirty="0"/>
              <a:t>ALA </a:t>
            </a:r>
            <a:r>
              <a:rPr lang="en-US" dirty="0" err="1"/>
              <a:t>Sibert</a:t>
            </a:r>
            <a:r>
              <a:rPr lang="en-US" dirty="0"/>
              <a:t> Awards - The Robert F. </a:t>
            </a:r>
            <a:r>
              <a:rPr lang="en-US" dirty="0" err="1"/>
              <a:t>Sibert</a:t>
            </a:r>
            <a:r>
              <a:rPr lang="en-US" dirty="0"/>
              <a:t> Informational Book Medal is awarded annually to the author(s) and illustrator(s) of the most distinguished informational book published in the United States in English during the preceding year. </a:t>
            </a:r>
            <a:endParaRPr lang="en-US" dirty="0" smtClean="0"/>
          </a:p>
          <a:p>
            <a:r>
              <a:rPr lang="en-US" dirty="0"/>
              <a:t>ALA Alex awards – 10 adult books recognized for their appeal to teen readers. Can be either fiction or non-fiction. </a:t>
            </a:r>
            <a:r>
              <a:rPr lang="en-US" dirty="0" smtClean="0"/>
              <a:t> Fiction heavy, but some nonfiction comes through.</a:t>
            </a:r>
            <a:endParaRPr lang="en-US" dirty="0"/>
          </a:p>
          <a:p>
            <a:endParaRPr lang="en-US" dirty="0"/>
          </a:p>
        </p:txBody>
      </p:sp>
    </p:spTree>
    <p:extLst>
      <p:ext uri="{BB962C8B-B14F-4D97-AF65-F5344CB8AC3E}">
        <p14:creationId xmlns:p14="http://schemas.microsoft.com/office/powerpoint/2010/main" val="254950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2" name="Content Placeholder 1"/>
          <p:cNvSpPr>
            <a:spLocks noGrp="1"/>
          </p:cNvSpPr>
          <p:nvPr>
            <p:ph idx="1"/>
          </p:nvPr>
        </p:nvSpPr>
        <p:spPr/>
        <p:txBody>
          <a:bodyPr>
            <a:normAutofit/>
          </a:bodyPr>
          <a:lstStyle/>
          <a:p>
            <a:pPr marL="45720" indent="0" algn="ctr">
              <a:buNone/>
            </a:pPr>
            <a:r>
              <a:rPr lang="en-US" sz="3200" dirty="0" smtClean="0"/>
              <a:t>Any questions?</a:t>
            </a:r>
            <a:endParaRPr lang="en-US" sz="3200" dirty="0"/>
          </a:p>
        </p:txBody>
      </p:sp>
    </p:spTree>
    <p:extLst>
      <p:ext uri="{BB962C8B-B14F-4D97-AF65-F5344CB8AC3E}">
        <p14:creationId xmlns:p14="http://schemas.microsoft.com/office/powerpoint/2010/main" val="250138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a:hlinkClick r:id="rId5"/>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2522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quality nonfiction and why is it important?</a:t>
            </a:r>
            <a:endParaRPr lang="en-US" dirty="0"/>
          </a:p>
        </p:txBody>
      </p:sp>
      <p:sp>
        <p:nvSpPr>
          <p:cNvPr id="3" name="Content Placeholder 2"/>
          <p:cNvSpPr>
            <a:spLocks noGrp="1"/>
          </p:cNvSpPr>
          <p:nvPr>
            <p:ph idx="1"/>
          </p:nvPr>
        </p:nvSpPr>
        <p:spPr/>
        <p:txBody>
          <a:bodyPr/>
          <a:lstStyle/>
          <a:p>
            <a:r>
              <a:rPr lang="en-US" dirty="0" smtClean="0"/>
              <a:t>Quality nonfiction is a work that is composed of quality content and writing, is organized well, and is well designed.</a:t>
            </a:r>
          </a:p>
          <a:p>
            <a:r>
              <a:rPr lang="en-US" dirty="0" smtClean="0"/>
              <a:t>It is important because it broadens general knowledge, teaches skills that are often not addressed in fiction, and is a major focus of the new Common Core State Standards.</a:t>
            </a:r>
            <a:endParaRPr lang="en-US" dirty="0"/>
          </a:p>
        </p:txBody>
      </p:sp>
    </p:spTree>
    <p:extLst>
      <p:ext uri="{BB962C8B-B14F-4D97-AF65-F5344CB8AC3E}">
        <p14:creationId xmlns:p14="http://schemas.microsoft.com/office/powerpoint/2010/main" val="1089797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your “feels” about Nonfiction?</a:t>
            </a:r>
            <a:endParaRPr lang="en-US" dirty="0"/>
          </a:p>
        </p:txBody>
      </p:sp>
      <p:sp>
        <p:nvSpPr>
          <p:cNvPr id="3" name="Content Placeholder 2"/>
          <p:cNvSpPr>
            <a:spLocks noGrp="1"/>
          </p:cNvSpPr>
          <p:nvPr>
            <p:ph idx="1"/>
          </p:nvPr>
        </p:nvSpPr>
        <p:spPr/>
        <p:txBody>
          <a:bodyPr>
            <a:normAutofit/>
          </a:bodyPr>
          <a:lstStyle/>
          <a:p>
            <a:r>
              <a:rPr lang="en-US" dirty="0" smtClean="0"/>
              <a:t>What does the term make you think of?</a:t>
            </a:r>
          </a:p>
          <a:p>
            <a:pPr lvl="1"/>
            <a:r>
              <a:rPr lang="en-US" dirty="0" smtClean="0"/>
              <a:t>Boredom</a:t>
            </a:r>
          </a:p>
          <a:p>
            <a:pPr lvl="1"/>
            <a:r>
              <a:rPr lang="en-US" dirty="0" smtClean="0"/>
              <a:t>Un-engaging</a:t>
            </a:r>
            <a:r>
              <a:rPr lang="en-US" dirty="0"/>
              <a:t> </a:t>
            </a:r>
            <a:r>
              <a:rPr lang="en-US" dirty="0" smtClean="0"/>
              <a:t>delivery</a:t>
            </a:r>
          </a:p>
          <a:p>
            <a:pPr lvl="1"/>
            <a:r>
              <a:rPr lang="en-US" dirty="0" smtClean="0"/>
              <a:t>Cold-hard facts</a:t>
            </a:r>
          </a:p>
          <a:p>
            <a:r>
              <a:rPr lang="en-US" dirty="0" smtClean="0"/>
              <a:t>What does it make you feel?</a:t>
            </a:r>
          </a:p>
          <a:p>
            <a:pPr lvl="1"/>
            <a:r>
              <a:rPr lang="en-US" dirty="0" smtClean="0"/>
              <a:t>Yucky?</a:t>
            </a:r>
          </a:p>
          <a:p>
            <a:pPr lvl="1"/>
            <a:r>
              <a:rPr lang="en-US" dirty="0" smtClean="0"/>
              <a:t>Angry?</a:t>
            </a:r>
          </a:p>
          <a:p>
            <a:pPr lvl="1"/>
            <a:r>
              <a:rPr lang="en-US" dirty="0" smtClean="0"/>
              <a:t>Bored?</a:t>
            </a:r>
          </a:p>
          <a:p>
            <a:pPr marL="457200" lvl="1" indent="0">
              <a:buNone/>
            </a:pPr>
            <a:endParaRPr lang="en-US" dirty="0" smtClean="0"/>
          </a:p>
        </p:txBody>
      </p:sp>
    </p:spTree>
    <p:extLst>
      <p:ext uri="{BB962C8B-B14F-4D97-AF65-F5344CB8AC3E}">
        <p14:creationId xmlns:p14="http://schemas.microsoft.com/office/powerpoint/2010/main" val="189875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124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124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124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124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124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50"/>
                                  </p:stCondLst>
                                  <p:childTnLst>
                                    <p:set>
                                      <p:cBhvr>
                                        <p:cTn id="26" dur="1" fill="hold">
                                          <p:stCondLst>
                                            <p:cond delay="124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1249"/>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50"/>
                                  </p:stCondLst>
                                  <p:childTnLst>
                                    <p:set>
                                      <p:cBhvr>
                                        <p:cTn id="34" dur="1" fill="hold">
                                          <p:stCondLst>
                                            <p:cond delay="124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a:hlinkClick r:id="rId5"/>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5461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a:t>
            </a:r>
            <a:endParaRPr lang="en-US" dirty="0"/>
          </a:p>
        </p:txBody>
      </p:sp>
      <p:sp>
        <p:nvSpPr>
          <p:cNvPr id="3" name="Content Placeholder 2"/>
          <p:cNvSpPr>
            <a:spLocks noGrp="1"/>
          </p:cNvSpPr>
          <p:nvPr>
            <p:ph idx="1"/>
          </p:nvPr>
        </p:nvSpPr>
        <p:spPr/>
        <p:txBody>
          <a:bodyPr/>
          <a:lstStyle/>
          <a:p>
            <a:r>
              <a:rPr lang="en-US" dirty="0" smtClean="0"/>
              <a:t>Factual information</a:t>
            </a:r>
          </a:p>
          <a:p>
            <a:pPr lvl="1"/>
            <a:r>
              <a:rPr lang="en-US" dirty="0" smtClean="0"/>
              <a:t>Narrative and creative </a:t>
            </a:r>
            <a:r>
              <a:rPr lang="en-US" dirty="0"/>
              <a:t>n</a:t>
            </a:r>
            <a:r>
              <a:rPr lang="en-US" dirty="0" smtClean="0"/>
              <a:t>onfiction</a:t>
            </a:r>
          </a:p>
          <a:p>
            <a:pPr lvl="1"/>
            <a:r>
              <a:rPr lang="en-US" dirty="0" smtClean="0"/>
              <a:t>Informational text</a:t>
            </a:r>
          </a:p>
          <a:p>
            <a:r>
              <a:rPr lang="en-US" dirty="0" smtClean="0"/>
              <a:t>Literature (Literary Nonfiction)</a:t>
            </a:r>
          </a:p>
          <a:p>
            <a:pPr lvl="1"/>
            <a:r>
              <a:rPr lang="en-US" dirty="0" smtClean="0"/>
              <a:t>Poetry</a:t>
            </a:r>
          </a:p>
          <a:p>
            <a:pPr lvl="1"/>
            <a:r>
              <a:rPr lang="en-US" dirty="0" smtClean="0"/>
              <a:t>Short Stories</a:t>
            </a:r>
          </a:p>
          <a:p>
            <a:pPr lvl="1"/>
            <a:r>
              <a:rPr lang="en-US" dirty="0" smtClean="0"/>
              <a:t>Folklore and Fairytales</a:t>
            </a:r>
          </a:p>
        </p:txBody>
      </p:sp>
    </p:spTree>
    <p:extLst>
      <p:ext uri="{BB962C8B-B14F-4D97-AF65-F5344CB8AC3E}">
        <p14:creationId xmlns:p14="http://schemas.microsoft.com/office/powerpoint/2010/main" val="262152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there to love about nonfiction?</a:t>
            </a:r>
            <a:endParaRPr lang="en-US" dirty="0"/>
          </a:p>
        </p:txBody>
      </p:sp>
      <p:sp>
        <p:nvSpPr>
          <p:cNvPr id="3" name="Content Placeholder 2"/>
          <p:cNvSpPr>
            <a:spLocks noGrp="1"/>
          </p:cNvSpPr>
          <p:nvPr>
            <p:ph idx="1"/>
          </p:nvPr>
        </p:nvSpPr>
        <p:spPr/>
        <p:txBody>
          <a:bodyPr/>
          <a:lstStyle/>
          <a:p>
            <a:r>
              <a:rPr lang="en-US" dirty="0" smtClean="0"/>
              <a:t>It can:</a:t>
            </a:r>
          </a:p>
          <a:p>
            <a:pPr lvl="1"/>
            <a:r>
              <a:rPr lang="en-US" dirty="0" smtClean="0"/>
              <a:t>Be exciting</a:t>
            </a:r>
          </a:p>
          <a:p>
            <a:pPr lvl="1"/>
            <a:r>
              <a:rPr lang="en-US" dirty="0" smtClean="0"/>
              <a:t>Be creative</a:t>
            </a:r>
          </a:p>
          <a:p>
            <a:pPr lvl="1"/>
            <a:r>
              <a:rPr lang="en-US" dirty="0" smtClean="0"/>
              <a:t>Tell just as amazing a story as you can find in any novel </a:t>
            </a:r>
          </a:p>
          <a:p>
            <a:pPr lvl="1"/>
            <a:r>
              <a:rPr lang="en-US" dirty="0" smtClean="0"/>
              <a:t>Be a great mode of learning skills or just new information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33" r="7711" b="4778"/>
          <a:stretch/>
        </p:blipFill>
        <p:spPr>
          <a:xfrm>
            <a:off x="633742" y="3657600"/>
            <a:ext cx="1855961" cy="24353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3782840"/>
            <a:ext cx="3081650" cy="1981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3657600"/>
            <a:ext cx="1694372" cy="275814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7600" y="1676400"/>
            <a:ext cx="1491609" cy="1981200"/>
          </a:xfrm>
          <a:prstGeom prst="rect">
            <a:avLst/>
          </a:prstGeom>
        </p:spPr>
      </p:pic>
    </p:spTree>
    <p:extLst>
      <p:ext uri="{BB962C8B-B14F-4D97-AF65-F5344CB8AC3E}">
        <p14:creationId xmlns:p14="http://schemas.microsoft.com/office/powerpoint/2010/main" val="270458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 name="__PE_ORIG_SIZE" val="496.75"/>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hatch">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8006</TotalTime>
  <Words>4411</Words>
  <Application>Microsoft Office PowerPoint</Application>
  <PresentationFormat>On-screen Show (4:3)</PresentationFormat>
  <Paragraphs>334</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Thatch</vt:lpstr>
      <vt:lpstr>For the Love of Nonfiction</vt:lpstr>
      <vt:lpstr>Introduction</vt:lpstr>
      <vt:lpstr>YOU!</vt:lpstr>
      <vt:lpstr>PowerPoint Presentation</vt:lpstr>
      <vt:lpstr>What is quality nonfiction and why is it important?</vt:lpstr>
      <vt:lpstr>What are your “feels” about Nonfiction?</vt:lpstr>
      <vt:lpstr>PowerPoint Presentation</vt:lpstr>
      <vt:lpstr>What does it mean?</vt:lpstr>
      <vt:lpstr>What is there to love about nonfiction?</vt:lpstr>
      <vt:lpstr>Again…why is nonfiction so important?</vt:lpstr>
      <vt:lpstr>General Knowledge</vt:lpstr>
      <vt:lpstr>What are those skills?</vt:lpstr>
      <vt:lpstr>The place of nonfiction in the Common Core</vt:lpstr>
      <vt:lpstr>What to look for in quality Nonfiction?</vt:lpstr>
      <vt:lpstr>All Nonfiction is not created equal…</vt:lpstr>
      <vt:lpstr>Content &amp; Writing</vt:lpstr>
      <vt:lpstr>We Are the Ship- Quality content (gr.4+)</vt:lpstr>
      <vt:lpstr>The Bone books</vt:lpstr>
      <vt:lpstr>Print Features</vt:lpstr>
      <vt:lpstr>Organization</vt:lpstr>
      <vt:lpstr>Organization?</vt:lpstr>
      <vt:lpstr>Design/Graphic Aids</vt:lpstr>
      <vt:lpstr>Graphic Aids</vt:lpstr>
      <vt:lpstr>Illustrations!</vt:lpstr>
      <vt:lpstr>Illustrations with Impact</vt:lpstr>
      <vt:lpstr>Research/Accuracy</vt:lpstr>
      <vt:lpstr>The Value of Good Research</vt:lpstr>
      <vt:lpstr>Is it for everyone?</vt:lpstr>
      <vt:lpstr>Various levels for different kinds of readers…</vt:lpstr>
      <vt:lpstr>Pure Nonfiction vs. Creative Nonfiction</vt:lpstr>
      <vt:lpstr>Make connections</vt:lpstr>
      <vt:lpstr>More Resources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Love of Non-fiction</dc:title>
  <dc:creator>ohsear</dc:creator>
  <cp:lastModifiedBy>Mel</cp:lastModifiedBy>
  <cp:revision>178</cp:revision>
  <dcterms:created xsi:type="dcterms:W3CDTF">2013-05-16T00:32:07Z</dcterms:created>
  <dcterms:modified xsi:type="dcterms:W3CDTF">2014-09-25T20:28:53Z</dcterms:modified>
</cp:coreProperties>
</file>