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64" r:id="rId16"/>
    <p:sldId id="271" r:id="rId17"/>
    <p:sldId id="272" r:id="rId18"/>
    <p:sldId id="275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1B5A0-06B5-5A4A-8041-9741D1D671C4}" type="datetimeFigureOut">
              <a:rPr lang="de-DE" smtClean="0"/>
              <a:t>25.09.2014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B8909-4814-F043-A1DA-08650C98CB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49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B8909-4814-F043-A1DA-08650C98CB1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8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Master-Untertitelformat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Bild auf Platzhalter ziehen oder durch Klicken auf Symbol hinzufügen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Bild auf Platzhalter ziehen oder durch Klicken auf Symbol hinzufügen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Bild auf Platzhalter ziehen oder durch Klicken auf Symbol hinzufügen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Wasserzeiche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Wasserzeiche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541408"/>
            <a:ext cx="6477000" cy="1914144"/>
          </a:xfrm>
        </p:spPr>
        <p:txBody>
          <a:bodyPr/>
          <a:lstStyle/>
          <a:p>
            <a:pPr algn="ctr"/>
            <a:r>
              <a:rPr lang="de-DE" sz="3200" dirty="0" err="1" smtClean="0"/>
              <a:t>Hermione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dirty="0" err="1" smtClean="0"/>
              <a:t>Snotty</a:t>
            </a:r>
            <a:r>
              <a:rPr lang="de-DE" sz="3200" dirty="0" smtClean="0"/>
              <a:t> Save </a:t>
            </a:r>
            <a:r>
              <a:rPr lang="de-DE" sz="3200" dirty="0" err="1" smtClean="0"/>
              <a:t>the</a:t>
            </a:r>
            <a:r>
              <a:rPr lang="de-DE" sz="3200" dirty="0" smtClean="0"/>
              <a:t> Day: </a:t>
            </a:r>
            <a:r>
              <a:rPr lang="de-DE" sz="2400" dirty="0" smtClean="0"/>
              <a:t>Female </a:t>
            </a:r>
            <a:r>
              <a:rPr lang="de-DE" sz="2400" dirty="0" err="1" smtClean="0"/>
              <a:t>Adventurers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Confines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Gender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By</a:t>
            </a:r>
            <a:r>
              <a:rPr lang="de-DE" dirty="0" smtClean="0"/>
              <a:t> Dr. Carmen Nolte-</a:t>
            </a:r>
            <a:r>
              <a:rPr lang="de-DE" dirty="0" err="1" smtClean="0"/>
              <a:t>Odhiambo</a:t>
            </a:r>
            <a:endParaRPr lang="de-DE" dirty="0" smtClean="0"/>
          </a:p>
          <a:p>
            <a:r>
              <a:rPr lang="de-DE" dirty="0" smtClean="0"/>
              <a:t>CLH Conference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92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772992"/>
          </a:xfrm>
        </p:spPr>
        <p:txBody>
          <a:bodyPr/>
          <a:lstStyle/>
          <a:p>
            <a:r>
              <a:rPr lang="de-DE" sz="4000" dirty="0" err="1" smtClean="0"/>
              <a:t>Adventure</a:t>
            </a:r>
            <a:r>
              <a:rPr lang="de-DE" sz="4000" dirty="0" smtClean="0"/>
              <a:t> </a:t>
            </a:r>
            <a:r>
              <a:rPr lang="de-DE" sz="4000" dirty="0" err="1" smtClean="0"/>
              <a:t>as</a:t>
            </a:r>
            <a:r>
              <a:rPr lang="de-DE" sz="4000" dirty="0" smtClean="0"/>
              <a:t> a Learning </a:t>
            </a:r>
            <a:r>
              <a:rPr lang="de-DE" sz="4000" dirty="0" err="1" smtClean="0"/>
              <a:t>Process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7707" y="772993"/>
            <a:ext cx="8743633" cy="6085008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Adventure</a:t>
            </a:r>
            <a:r>
              <a:rPr lang="de-DE" dirty="0" smtClean="0"/>
              <a:t> </a:t>
            </a:r>
            <a:r>
              <a:rPr lang="de-DE" dirty="0" err="1" smtClean="0"/>
              <a:t>serves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initiate</a:t>
            </a:r>
            <a:r>
              <a:rPr lang="de-DE" dirty="0" smtClean="0"/>
              <a:t> </a:t>
            </a:r>
            <a:r>
              <a:rPr lang="de-DE" dirty="0" err="1" smtClean="0"/>
              <a:t>individuation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becoming</a:t>
            </a:r>
            <a:r>
              <a:rPr lang="de-DE" dirty="0" smtClean="0"/>
              <a:t> a 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formed</a:t>
            </a:r>
            <a:r>
              <a:rPr lang="de-DE" dirty="0" smtClean="0"/>
              <a:t> human: </a:t>
            </a:r>
            <a:r>
              <a:rPr lang="de-DE" dirty="0" err="1" smtClean="0"/>
              <a:t>Hermione</a:t>
            </a:r>
            <a:r>
              <a:rPr lang="de-DE" dirty="0" smtClean="0"/>
              <a:t>, Lyra,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Meggie</a:t>
            </a:r>
            <a:r>
              <a:rPr lang="de-DE" dirty="0" smtClean="0"/>
              <a:t> all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curiosity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desire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willingness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disregard</a:t>
            </a:r>
            <a:r>
              <a:rPr lang="de-DE" dirty="0" smtClean="0"/>
              <a:t> </a:t>
            </a:r>
            <a:r>
              <a:rPr lang="de-DE" dirty="0" err="1" smtClean="0"/>
              <a:t>pre-established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smtClean="0"/>
              <a:t>form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realize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ethics</a:t>
            </a:r>
            <a:r>
              <a:rPr lang="de-DE" dirty="0" smtClean="0"/>
              <a:t>.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Hermione</a:t>
            </a:r>
            <a:r>
              <a:rPr lang="de-DE" dirty="0" smtClean="0">
                <a:sym typeface="Wingdings"/>
              </a:rPr>
              <a:t> on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train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Hogwarts</a:t>
            </a:r>
            <a:r>
              <a:rPr lang="de-DE" dirty="0" smtClean="0">
                <a:sym typeface="Wingdings"/>
              </a:rPr>
              <a:t>: “I do </a:t>
            </a:r>
            <a:r>
              <a:rPr lang="de-DE" dirty="0" err="1" smtClean="0">
                <a:sym typeface="Wingdings"/>
              </a:rPr>
              <a:t>hope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start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right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away</a:t>
            </a:r>
            <a:r>
              <a:rPr lang="de-DE" dirty="0" smtClean="0">
                <a:sym typeface="Wingdings"/>
              </a:rPr>
              <a:t>; </a:t>
            </a:r>
            <a:r>
              <a:rPr lang="de-DE" dirty="0" err="1" smtClean="0">
                <a:sym typeface="Wingdings"/>
              </a:rPr>
              <a:t>there‘s</a:t>
            </a:r>
            <a:r>
              <a:rPr lang="de-DE" dirty="0" smtClean="0">
                <a:sym typeface="Wingdings"/>
              </a:rPr>
              <a:t> so </a:t>
            </a:r>
            <a:r>
              <a:rPr lang="de-DE" dirty="0" err="1" smtClean="0">
                <a:sym typeface="Wingdings"/>
              </a:rPr>
              <a:t>much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learn</a:t>
            </a:r>
            <a:r>
              <a:rPr lang="de-DE" dirty="0" smtClean="0">
                <a:sym typeface="Wingdings"/>
              </a:rPr>
              <a:t>!“; Lyra </a:t>
            </a:r>
            <a:r>
              <a:rPr lang="de-DE" dirty="0" err="1" smtClean="0">
                <a:sym typeface="Wingdings"/>
              </a:rPr>
              <a:t>realizes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that</a:t>
            </a:r>
            <a:r>
              <a:rPr lang="de-DE" dirty="0" smtClean="0">
                <a:sym typeface="Wingdings"/>
              </a:rPr>
              <a:t> “</a:t>
            </a:r>
            <a:r>
              <a:rPr lang="de-DE" dirty="0" err="1" smtClean="0">
                <a:sym typeface="Wingdings"/>
              </a:rPr>
              <a:t>There</a:t>
            </a:r>
            <a:r>
              <a:rPr lang="de-DE" dirty="0" smtClean="0">
                <a:sym typeface="Wingdings"/>
              </a:rPr>
              <a:t> was a </a:t>
            </a:r>
            <a:r>
              <a:rPr lang="de-DE" dirty="0" err="1" smtClean="0">
                <a:sym typeface="Wingdings"/>
              </a:rPr>
              <a:t>great</a:t>
            </a:r>
            <a:r>
              <a:rPr lang="de-DE" dirty="0" smtClean="0">
                <a:sym typeface="Wingdings"/>
              </a:rPr>
              <a:t> deal in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world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know</a:t>
            </a:r>
            <a:r>
              <a:rPr lang="de-DE" dirty="0" smtClean="0">
                <a:sym typeface="Wingdings"/>
              </a:rPr>
              <a:t>“;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Meggie</a:t>
            </a:r>
            <a:r>
              <a:rPr lang="de-DE" dirty="0" smtClean="0">
                <a:sym typeface="Wingdings"/>
              </a:rPr>
              <a:t> “</a:t>
            </a:r>
            <a:r>
              <a:rPr lang="de-DE" dirty="0" err="1" smtClean="0">
                <a:sym typeface="Wingdings"/>
              </a:rPr>
              <a:t>wanted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taste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smell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touch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inkworld</a:t>
            </a:r>
            <a:r>
              <a:rPr lang="de-DE" dirty="0" smtClean="0">
                <a:sym typeface="Wingdings"/>
              </a:rPr>
              <a:t>,“ </a:t>
            </a:r>
            <a:r>
              <a:rPr lang="de-DE" dirty="0" err="1" smtClean="0">
                <a:sym typeface="Wingdings"/>
              </a:rPr>
              <a:t>this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world</a:t>
            </a:r>
            <a:r>
              <a:rPr lang="de-DE" dirty="0" smtClean="0">
                <a:sym typeface="Wingdings"/>
              </a:rPr>
              <a:t> “</a:t>
            </a:r>
            <a:r>
              <a:rPr lang="de-DE" dirty="0" err="1" smtClean="0">
                <a:sym typeface="Wingdings"/>
              </a:rPr>
              <a:t>filled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with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wonder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adventure</a:t>
            </a:r>
            <a:r>
              <a:rPr lang="de-DE" dirty="0" smtClean="0">
                <a:sym typeface="Wingdings"/>
              </a:rPr>
              <a:t>.“ </a:t>
            </a:r>
            <a:r>
              <a:rPr lang="de-DE" dirty="0" smtClean="0"/>
              <a:t>  </a:t>
            </a:r>
          </a:p>
          <a:p>
            <a:r>
              <a:rPr lang="de-DE" dirty="0" smtClean="0"/>
              <a:t>These </a:t>
            </a:r>
            <a:r>
              <a:rPr lang="de-DE" dirty="0" err="1" smtClean="0"/>
              <a:t>novels</a:t>
            </a:r>
            <a:r>
              <a:rPr lang="de-DE" dirty="0" smtClean="0"/>
              <a:t>, </a:t>
            </a:r>
            <a:r>
              <a:rPr lang="de-DE" dirty="0" err="1" smtClean="0"/>
              <a:t>unlike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adventure</a:t>
            </a:r>
            <a:r>
              <a:rPr lang="de-DE" dirty="0" smtClean="0"/>
              <a:t> </a:t>
            </a:r>
            <a:r>
              <a:rPr lang="de-DE" dirty="0" err="1" smtClean="0"/>
              <a:t>tales</a:t>
            </a:r>
            <a:r>
              <a:rPr lang="de-DE" dirty="0" smtClean="0"/>
              <a:t>, all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parallels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i="1" dirty="0" smtClean="0"/>
              <a:t>Bildungsroman</a:t>
            </a:r>
            <a:r>
              <a:rPr lang="de-DE" dirty="0" smtClean="0"/>
              <a:t> (</a:t>
            </a:r>
            <a:r>
              <a:rPr lang="de-DE" dirty="0" err="1" smtClean="0"/>
              <a:t>coming-of-age</a:t>
            </a:r>
            <a:r>
              <a:rPr lang="de-DE" dirty="0" smtClean="0"/>
              <a:t> </a:t>
            </a:r>
            <a:r>
              <a:rPr lang="de-DE" dirty="0" err="1" smtClean="0"/>
              <a:t>novel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highlight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subversive potential </a:t>
            </a:r>
            <a:r>
              <a:rPr lang="de-DE" dirty="0" err="1" smtClean="0"/>
              <a:t>of</a:t>
            </a:r>
            <a:r>
              <a:rPr lang="de-DE" dirty="0" smtClean="0"/>
              <a:t> individual </a:t>
            </a:r>
            <a:r>
              <a:rPr lang="de-DE" dirty="0" err="1" smtClean="0"/>
              <a:t>learning</a:t>
            </a:r>
            <a:r>
              <a:rPr lang="de-DE" dirty="0" smtClean="0"/>
              <a:t>.</a:t>
            </a:r>
          </a:p>
          <a:p>
            <a:r>
              <a:rPr lang="de-DE" dirty="0" smtClean="0"/>
              <a:t>Learning </a:t>
            </a:r>
            <a:r>
              <a:rPr lang="de-DE" dirty="0" err="1" smtClean="0"/>
              <a:t>does</a:t>
            </a:r>
            <a:r>
              <a:rPr lang="de-DE" dirty="0" smtClean="0"/>
              <a:t>, </a:t>
            </a:r>
            <a:r>
              <a:rPr lang="de-DE" dirty="0" err="1" smtClean="0"/>
              <a:t>however</a:t>
            </a:r>
            <a:r>
              <a:rPr lang="de-DE" dirty="0" smtClean="0"/>
              <a:t>, </a:t>
            </a:r>
            <a:r>
              <a:rPr lang="de-DE" dirty="0" err="1" smtClean="0"/>
              <a:t>remain</a:t>
            </a:r>
            <a:r>
              <a:rPr lang="de-DE" dirty="0" smtClean="0"/>
              <a:t> </a:t>
            </a:r>
            <a:r>
              <a:rPr lang="de-DE" dirty="0" err="1" smtClean="0"/>
              <a:t>tied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adventure</a:t>
            </a:r>
            <a:r>
              <a:rPr lang="de-DE" dirty="0" smtClean="0"/>
              <a:t>: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heroines</a:t>
            </a:r>
            <a:r>
              <a:rPr lang="de-DE" dirty="0" smtClean="0"/>
              <a:t> </a:t>
            </a:r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abilities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ethics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confrontation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dangers</a:t>
            </a:r>
            <a:r>
              <a:rPr lang="de-DE" dirty="0" smtClean="0"/>
              <a:t>, </a:t>
            </a:r>
            <a:r>
              <a:rPr lang="de-DE" dirty="0" err="1" smtClean="0"/>
              <a:t>obstacles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conflicts</a:t>
            </a:r>
            <a:r>
              <a:rPr lang="de-DE" dirty="0" smtClean="0"/>
              <a:t>.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1051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754587"/>
          </a:xfrm>
        </p:spPr>
        <p:txBody>
          <a:bodyPr/>
          <a:lstStyle/>
          <a:p>
            <a:r>
              <a:rPr lang="de-DE" sz="4000" dirty="0" err="1" smtClean="0"/>
              <a:t>Masculine</a:t>
            </a:r>
            <a:r>
              <a:rPr lang="de-DE" sz="4000" dirty="0" smtClean="0"/>
              <a:t> </a:t>
            </a:r>
            <a:r>
              <a:rPr lang="de-DE" sz="4000" dirty="0" err="1" smtClean="0"/>
              <a:t>and</a:t>
            </a:r>
            <a:r>
              <a:rPr lang="de-DE" sz="4000" dirty="0" smtClean="0"/>
              <a:t> Feminine </a:t>
            </a:r>
            <a:r>
              <a:rPr lang="de-DE" sz="4000" dirty="0" err="1" smtClean="0"/>
              <a:t>Traits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04273"/>
            <a:ext cx="8909302" cy="5539773"/>
          </a:xfrm>
        </p:spPr>
        <p:txBody>
          <a:bodyPr/>
          <a:lstStyle/>
          <a:p>
            <a:r>
              <a:rPr lang="de-DE" dirty="0" err="1" smtClean="0"/>
              <a:t>Hermione</a:t>
            </a:r>
            <a:r>
              <a:rPr lang="de-DE" dirty="0" smtClean="0"/>
              <a:t>, Lyra,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Meggie</a:t>
            </a:r>
            <a:r>
              <a:rPr lang="de-DE" dirty="0" smtClean="0"/>
              <a:t> </a:t>
            </a:r>
            <a:r>
              <a:rPr lang="de-DE" dirty="0" err="1" smtClean="0"/>
              <a:t>prefer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solve</a:t>
            </a:r>
            <a:r>
              <a:rPr lang="de-DE" dirty="0" smtClean="0"/>
              <a:t> </a:t>
            </a:r>
            <a:r>
              <a:rPr lang="de-DE" dirty="0" err="1" smtClean="0"/>
              <a:t>conflicts</a:t>
            </a:r>
            <a:r>
              <a:rPr lang="de-DE" dirty="0" smtClean="0"/>
              <a:t> </a:t>
            </a:r>
            <a:r>
              <a:rPr lang="de-DE" dirty="0" err="1" smtClean="0"/>
              <a:t>rhetorically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intellectually</a:t>
            </a:r>
            <a:r>
              <a:rPr lang="de-DE" dirty="0" smtClean="0"/>
              <a:t>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dirty="0" err="1" smtClean="0"/>
              <a:t>altercations</a:t>
            </a:r>
            <a:r>
              <a:rPr lang="de-DE" dirty="0" smtClean="0"/>
              <a:t> (</a:t>
            </a:r>
            <a:r>
              <a:rPr lang="de-DE" dirty="0" err="1" smtClean="0"/>
              <a:t>yet</a:t>
            </a:r>
            <a:r>
              <a:rPr lang="de-DE" dirty="0" smtClean="0"/>
              <a:t> all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capable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aggression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dirty="0" err="1" smtClean="0"/>
              <a:t>violence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).</a:t>
            </a:r>
          </a:p>
          <a:p>
            <a:r>
              <a:rPr lang="de-DE" dirty="0" err="1" smtClean="0"/>
              <a:t>Unlike</a:t>
            </a:r>
            <a:r>
              <a:rPr lang="de-DE" dirty="0" smtClean="0"/>
              <a:t> traditional (male) </a:t>
            </a:r>
            <a:r>
              <a:rPr lang="de-DE" dirty="0" err="1" smtClean="0"/>
              <a:t>adventurers</a:t>
            </a:r>
            <a:r>
              <a:rPr lang="de-DE" dirty="0" smtClean="0"/>
              <a:t>,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heroines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entirely</a:t>
            </a:r>
            <a:r>
              <a:rPr lang="de-DE" dirty="0" smtClean="0"/>
              <a:t> </a:t>
            </a:r>
            <a:r>
              <a:rPr lang="de-DE" dirty="0" err="1" smtClean="0"/>
              <a:t>fearless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imperfections</a:t>
            </a:r>
            <a:r>
              <a:rPr lang="de-DE" dirty="0" smtClean="0"/>
              <a:t> but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portrayed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fully</a:t>
            </a:r>
            <a:r>
              <a:rPr lang="de-DE" dirty="0" smtClean="0"/>
              <a:t> human.</a:t>
            </a:r>
          </a:p>
          <a:p>
            <a:r>
              <a:rPr lang="de-DE" dirty="0" err="1" smtClean="0"/>
              <a:t>Passivity</a:t>
            </a:r>
            <a:r>
              <a:rPr lang="de-DE" dirty="0" smtClean="0"/>
              <a:t>, a </a:t>
            </a:r>
            <a:r>
              <a:rPr lang="de-DE" dirty="0" err="1" smtClean="0"/>
              <a:t>trait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culturally</a:t>
            </a:r>
            <a:r>
              <a:rPr lang="de-DE" dirty="0" smtClean="0"/>
              <a:t> </a:t>
            </a:r>
            <a:r>
              <a:rPr lang="de-DE" dirty="0" err="1" smtClean="0"/>
              <a:t>associated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femininity</a:t>
            </a:r>
            <a:r>
              <a:rPr lang="de-DE" dirty="0" smtClean="0"/>
              <a:t>,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depicted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unacceptable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>
                <a:sym typeface="Wingdings"/>
              </a:rPr>
              <a:t>E</a:t>
            </a:r>
            <a:r>
              <a:rPr lang="de-DE" dirty="0" err="1" smtClean="0">
                <a:sym typeface="Wingdings"/>
              </a:rPr>
              <a:t>mancipatory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aspect</a:t>
            </a:r>
            <a:r>
              <a:rPr lang="de-DE" dirty="0" smtClean="0">
                <a:sym typeface="Wingdings"/>
              </a:rPr>
              <a:t>: </a:t>
            </a:r>
            <a:r>
              <a:rPr lang="de-DE" dirty="0" err="1" smtClean="0">
                <a:sym typeface="Wingdings"/>
              </a:rPr>
              <a:t>female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characters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are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active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strong </a:t>
            </a:r>
            <a:r>
              <a:rPr lang="de-DE" dirty="0" err="1" smtClean="0">
                <a:sym typeface="Wingdings"/>
              </a:rPr>
              <a:t>even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sometimes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face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fear</a:t>
            </a:r>
            <a:r>
              <a:rPr lang="de-DE" dirty="0" smtClean="0">
                <a:sym typeface="Wingdings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1787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772992"/>
          </a:xfrm>
        </p:spPr>
        <p:txBody>
          <a:bodyPr/>
          <a:lstStyle/>
          <a:p>
            <a:r>
              <a:rPr lang="de-DE" dirty="0" smtClean="0"/>
              <a:t>Independence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Sociality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4522" y="772992"/>
            <a:ext cx="8541150" cy="6085008"/>
          </a:xfrm>
        </p:spPr>
        <p:txBody>
          <a:bodyPr>
            <a:normAutofit/>
          </a:bodyPr>
          <a:lstStyle/>
          <a:p>
            <a:r>
              <a:rPr lang="de-DE" dirty="0" err="1" smtClean="0"/>
              <a:t>Hermione</a:t>
            </a:r>
            <a:r>
              <a:rPr lang="de-DE" dirty="0" smtClean="0"/>
              <a:t>, Lyra,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Meggie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self-reliant</a:t>
            </a:r>
            <a:r>
              <a:rPr lang="de-DE" dirty="0" smtClean="0"/>
              <a:t> </a:t>
            </a:r>
            <a:r>
              <a:rPr lang="de-DE" dirty="0" err="1" smtClean="0"/>
              <a:t>individuals</a:t>
            </a:r>
            <a:r>
              <a:rPr lang="de-DE" dirty="0" smtClean="0"/>
              <a:t> </a:t>
            </a:r>
            <a:r>
              <a:rPr lang="de-DE" dirty="0" err="1" smtClean="0"/>
              <a:t>whose</a:t>
            </a:r>
            <a:r>
              <a:rPr lang="de-DE" dirty="0" smtClean="0"/>
              <a:t> </a:t>
            </a:r>
            <a:r>
              <a:rPr lang="de-DE" dirty="0" err="1" smtClean="0"/>
              <a:t>autonomy</a:t>
            </a:r>
            <a:r>
              <a:rPr lang="de-DE" dirty="0" smtClean="0"/>
              <a:t> </a:t>
            </a:r>
            <a:r>
              <a:rPr lang="de-DE" dirty="0" err="1" smtClean="0"/>
              <a:t>rests</a:t>
            </a:r>
            <a:r>
              <a:rPr lang="de-DE" dirty="0" smtClean="0"/>
              <a:t> in large </a:t>
            </a:r>
            <a:r>
              <a:rPr lang="de-DE" dirty="0" err="1" smtClean="0"/>
              <a:t>part</a:t>
            </a:r>
            <a:r>
              <a:rPr lang="de-DE" dirty="0" smtClean="0"/>
              <a:t> on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ability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subvert</a:t>
            </a:r>
            <a:r>
              <a:rPr lang="de-DE" dirty="0" smtClean="0"/>
              <a:t>) </a:t>
            </a:r>
            <a:r>
              <a:rPr lang="de-DE" dirty="0" err="1" smtClean="0"/>
              <a:t>societal</a:t>
            </a:r>
            <a:r>
              <a:rPr lang="de-DE" dirty="0" smtClean="0"/>
              <a:t> </a:t>
            </a:r>
            <a:r>
              <a:rPr lang="de-DE" dirty="0" err="1" smtClean="0"/>
              <a:t>norms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traditional male </a:t>
            </a:r>
            <a:r>
              <a:rPr lang="de-DE" dirty="0" err="1" smtClean="0"/>
              <a:t>counterparts</a:t>
            </a:r>
            <a:r>
              <a:rPr lang="de-DE" dirty="0" smtClean="0"/>
              <a:t>,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heroines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torn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foreign</a:t>
            </a:r>
            <a:r>
              <a:rPr lang="de-DE" dirty="0" smtClean="0"/>
              <a:t> </a:t>
            </a:r>
            <a:r>
              <a:rPr lang="de-DE" dirty="0" err="1" smtClean="0"/>
              <a:t>lands</a:t>
            </a:r>
            <a:r>
              <a:rPr lang="de-DE" dirty="0" smtClean="0"/>
              <a:t>. </a:t>
            </a:r>
            <a:r>
              <a:rPr lang="de-DE" dirty="0" err="1" smtClean="0"/>
              <a:t>However</a:t>
            </a:r>
            <a:r>
              <a:rPr lang="de-DE" dirty="0" smtClean="0"/>
              <a:t>,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smtClean="0"/>
              <a:t>traditional </a:t>
            </a:r>
            <a:r>
              <a:rPr lang="de-DE" dirty="0" err="1" smtClean="0"/>
              <a:t>hero</a:t>
            </a:r>
            <a:r>
              <a:rPr lang="de-DE" dirty="0" smtClean="0"/>
              <a:t> </a:t>
            </a: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misses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bourgeois/“</a:t>
            </a:r>
            <a:r>
              <a:rPr lang="de-DE" dirty="0" err="1" smtClean="0"/>
              <a:t>civilized</a:t>
            </a:r>
            <a:r>
              <a:rPr lang="de-DE" dirty="0" smtClean="0"/>
              <a:t>“ </a:t>
            </a:r>
            <a:r>
              <a:rPr lang="de-DE" dirty="0" err="1" smtClean="0"/>
              <a:t>rules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,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female</a:t>
            </a:r>
            <a:r>
              <a:rPr lang="de-DE" dirty="0" smtClean="0"/>
              <a:t> </a:t>
            </a:r>
            <a:r>
              <a:rPr lang="de-DE" dirty="0" err="1" smtClean="0"/>
              <a:t>adventure</a:t>
            </a:r>
            <a:r>
              <a:rPr lang="de-DE" dirty="0" smtClean="0"/>
              <a:t> </a:t>
            </a:r>
            <a:r>
              <a:rPr lang="de-DE" dirty="0" err="1" smtClean="0"/>
              <a:t>figures</a:t>
            </a:r>
            <a:r>
              <a:rPr lang="de-DE" dirty="0" smtClean="0"/>
              <a:t> </a:t>
            </a:r>
            <a:r>
              <a:rPr lang="de-DE" dirty="0" err="1" smtClean="0"/>
              <a:t>typically</a:t>
            </a:r>
            <a:r>
              <a:rPr lang="de-DE" dirty="0" smtClean="0"/>
              <a:t> miss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loved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left</a:t>
            </a:r>
            <a:r>
              <a:rPr lang="de-DE" dirty="0" smtClean="0"/>
              <a:t> </a:t>
            </a:r>
            <a:r>
              <a:rPr lang="de-DE" dirty="0" err="1" smtClean="0"/>
              <a:t>behind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While</a:t>
            </a:r>
            <a:r>
              <a:rPr lang="de-DE" dirty="0" smtClean="0"/>
              <a:t> male </a:t>
            </a:r>
            <a:r>
              <a:rPr lang="de-DE" dirty="0" err="1" smtClean="0"/>
              <a:t>heroes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“</a:t>
            </a:r>
            <a:r>
              <a:rPr lang="de-DE" dirty="0" err="1" smtClean="0"/>
              <a:t>lone</a:t>
            </a:r>
            <a:r>
              <a:rPr lang="de-DE" dirty="0" smtClean="0"/>
              <a:t> </a:t>
            </a:r>
            <a:r>
              <a:rPr lang="de-DE" dirty="0" err="1" smtClean="0"/>
              <a:t>wolves</a:t>
            </a:r>
            <a:r>
              <a:rPr lang="de-DE" dirty="0" smtClean="0"/>
              <a:t>“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cooperate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heroines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err="1" smtClean="0"/>
              <a:t>players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consistently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/>
              <a:t>Despite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autonomy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individuals</a:t>
            </a:r>
            <a:r>
              <a:rPr lang="de-DE" dirty="0" smtClean="0"/>
              <a:t>, </a:t>
            </a:r>
            <a:r>
              <a:rPr lang="de-DE" dirty="0" err="1" smtClean="0"/>
              <a:t>Hermione</a:t>
            </a:r>
            <a:r>
              <a:rPr lang="de-DE" dirty="0" smtClean="0"/>
              <a:t>, Lyra,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Meggie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figures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adventurers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7776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754587"/>
          </a:xfrm>
        </p:spPr>
        <p:txBody>
          <a:bodyPr/>
          <a:lstStyle/>
          <a:p>
            <a:r>
              <a:rPr lang="de-DE" dirty="0" smtClean="0"/>
              <a:t>Nature vs. Culture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9745" y="1012251"/>
            <a:ext cx="8283443" cy="5650201"/>
          </a:xfrm>
        </p:spPr>
        <p:txBody>
          <a:bodyPr/>
          <a:lstStyle/>
          <a:p>
            <a:r>
              <a:rPr lang="de-DE" dirty="0" smtClean="0"/>
              <a:t>Old </a:t>
            </a:r>
            <a:r>
              <a:rPr lang="de-DE" dirty="0" err="1" smtClean="0"/>
              <a:t>adventure</a:t>
            </a:r>
            <a:r>
              <a:rPr lang="de-DE" dirty="0" smtClean="0"/>
              <a:t> </a:t>
            </a:r>
            <a:r>
              <a:rPr lang="de-DE" dirty="0" err="1" smtClean="0"/>
              <a:t>tales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emphasize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hero‘s</a:t>
            </a:r>
            <a:r>
              <a:rPr lang="de-DE" dirty="0" smtClean="0"/>
              <a:t> </a:t>
            </a:r>
            <a:r>
              <a:rPr lang="de-DE" dirty="0" err="1" smtClean="0"/>
              <a:t>struggle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forces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nature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strange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exotic</a:t>
            </a:r>
            <a:r>
              <a:rPr lang="de-DE" dirty="0" smtClean="0"/>
              <a:t>, </a:t>
            </a:r>
            <a:r>
              <a:rPr lang="de-DE" dirty="0" err="1" smtClean="0"/>
              <a:t>culiminating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protagonist‘s</a:t>
            </a:r>
            <a:r>
              <a:rPr lang="de-DE" dirty="0" smtClean="0"/>
              <a:t> </a:t>
            </a:r>
            <a:r>
              <a:rPr lang="de-DE" dirty="0" err="1" smtClean="0"/>
              <a:t>defeat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triumph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nature</a:t>
            </a:r>
            <a:r>
              <a:rPr lang="de-DE" dirty="0" smtClean="0"/>
              <a:t>.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expect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tales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female</a:t>
            </a:r>
            <a:r>
              <a:rPr lang="de-DE" dirty="0" smtClean="0"/>
              <a:t> </a:t>
            </a:r>
            <a:r>
              <a:rPr lang="de-DE" dirty="0" err="1" smtClean="0"/>
              <a:t>protagonists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describe</a:t>
            </a:r>
            <a:r>
              <a:rPr lang="de-DE" dirty="0" smtClean="0"/>
              <a:t> not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heroine‘s</a:t>
            </a:r>
            <a:r>
              <a:rPr lang="de-DE" dirty="0" smtClean="0"/>
              <a:t> </a:t>
            </a:r>
            <a:r>
              <a:rPr lang="de-DE" dirty="0" err="1" smtClean="0"/>
              <a:t>victory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/>
              <a:t> </a:t>
            </a:r>
            <a:r>
              <a:rPr lang="de-DE" dirty="0" err="1" smtClean="0"/>
              <a:t>nature</a:t>
            </a:r>
            <a:r>
              <a:rPr lang="de-DE" dirty="0" smtClean="0"/>
              <a:t> but </a:t>
            </a:r>
            <a:r>
              <a:rPr lang="de-DE" dirty="0" err="1" smtClean="0"/>
              <a:t>rather</a:t>
            </a:r>
            <a:r>
              <a:rPr lang="de-DE" dirty="0" smtClean="0"/>
              <a:t>, in </a:t>
            </a:r>
            <a:r>
              <a:rPr lang="de-DE" dirty="0" err="1" smtClean="0"/>
              <a:t>keeping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traditional </a:t>
            </a:r>
            <a:r>
              <a:rPr lang="de-DE" dirty="0" err="1" smtClean="0"/>
              <a:t>traits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femininity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harmonious</a:t>
            </a:r>
            <a:r>
              <a:rPr lang="de-DE" dirty="0" smtClean="0"/>
              <a:t> </a:t>
            </a:r>
            <a:r>
              <a:rPr lang="de-DE" dirty="0" err="1" smtClean="0"/>
              <a:t>living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in </a:t>
            </a:r>
            <a:r>
              <a:rPr lang="de-DE" dirty="0" err="1" smtClean="0"/>
              <a:t>nature</a:t>
            </a:r>
            <a:r>
              <a:rPr lang="de-DE" dirty="0" smtClean="0"/>
              <a:t>,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fantasy</a:t>
            </a:r>
            <a:r>
              <a:rPr lang="de-DE" dirty="0" smtClean="0"/>
              <a:t> </a:t>
            </a:r>
            <a:r>
              <a:rPr lang="de-DE" dirty="0" err="1" smtClean="0"/>
              <a:t>novels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concerned</a:t>
            </a:r>
            <a:r>
              <a:rPr lang="de-DE" dirty="0" smtClean="0"/>
              <a:t> not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nature</a:t>
            </a:r>
            <a:r>
              <a:rPr lang="de-DE" dirty="0" smtClean="0"/>
              <a:t> but </a:t>
            </a:r>
            <a:r>
              <a:rPr lang="de-DE" dirty="0" err="1" smtClean="0"/>
              <a:t>culture</a:t>
            </a:r>
            <a:r>
              <a:rPr lang="de-DE" dirty="0" smtClean="0"/>
              <a:t>.</a:t>
            </a:r>
          </a:p>
          <a:p>
            <a:r>
              <a:rPr lang="de-DE" dirty="0" smtClean="0"/>
              <a:t>As </a:t>
            </a:r>
            <a:r>
              <a:rPr lang="de-DE" dirty="0" err="1" smtClean="0"/>
              <a:t>children</a:t>
            </a:r>
            <a:r>
              <a:rPr lang="de-DE" dirty="0" smtClean="0"/>
              <a:t> not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nature</a:t>
            </a:r>
            <a:r>
              <a:rPr lang="de-DE" dirty="0" smtClean="0"/>
              <a:t> but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culture</a:t>
            </a:r>
            <a:r>
              <a:rPr lang="de-DE" dirty="0" smtClean="0"/>
              <a:t>, </a:t>
            </a:r>
            <a:r>
              <a:rPr lang="de-DE" dirty="0" err="1" smtClean="0"/>
              <a:t>Hermione</a:t>
            </a:r>
            <a:r>
              <a:rPr lang="de-DE" dirty="0" smtClean="0"/>
              <a:t>, Lyra,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Meggie‘s</a:t>
            </a:r>
            <a:r>
              <a:rPr lang="de-DE" dirty="0" smtClean="0"/>
              <a:t> </a:t>
            </a:r>
            <a:r>
              <a:rPr lang="de-DE" dirty="0" err="1" smtClean="0"/>
              <a:t>goal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shape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society</a:t>
            </a:r>
            <a:r>
              <a:rPr lang="de-DE" dirty="0" smtClean="0"/>
              <a:t>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closely</a:t>
            </a:r>
            <a:r>
              <a:rPr lang="de-DE" dirty="0" smtClean="0"/>
              <a:t> </a:t>
            </a:r>
            <a:r>
              <a:rPr lang="de-DE" dirty="0" err="1" smtClean="0"/>
              <a:t>resemble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democratic</a:t>
            </a:r>
            <a:r>
              <a:rPr lang="de-DE" dirty="0" smtClean="0"/>
              <a:t> </a:t>
            </a:r>
            <a:r>
              <a:rPr lang="de-DE" dirty="0" err="1" smtClean="0"/>
              <a:t>ideals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2856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0"/>
            <a:ext cx="7313613" cy="809801"/>
          </a:xfrm>
        </p:spPr>
        <p:txBody>
          <a:bodyPr/>
          <a:lstStyle/>
          <a:p>
            <a:r>
              <a:rPr lang="de-DE" dirty="0" smtClean="0"/>
              <a:t>Love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Sexuality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9745" y="809801"/>
            <a:ext cx="8504335" cy="5907864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Portrayals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love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sexuality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various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Romantic</a:t>
            </a:r>
            <a:r>
              <a:rPr lang="de-DE" dirty="0" smtClean="0"/>
              <a:t> </a:t>
            </a:r>
            <a:r>
              <a:rPr lang="de-DE" dirty="0" err="1" smtClean="0"/>
              <a:t>love</a:t>
            </a:r>
            <a:r>
              <a:rPr lang="de-DE" dirty="0" smtClean="0"/>
              <a:t> </a:t>
            </a:r>
            <a:r>
              <a:rPr lang="de-DE" dirty="0" err="1" smtClean="0"/>
              <a:t>develops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adventure</a:t>
            </a:r>
            <a:r>
              <a:rPr lang="de-DE" dirty="0" smtClean="0"/>
              <a:t>,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contrasting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conflicting</a:t>
            </a:r>
            <a:r>
              <a:rPr lang="de-DE" dirty="0" smtClean="0"/>
              <a:t> </a:t>
            </a:r>
            <a:r>
              <a:rPr lang="de-DE" dirty="0" err="1" smtClean="0"/>
              <a:t>plot</a:t>
            </a:r>
            <a:r>
              <a:rPr lang="de-DE" dirty="0" smtClean="0"/>
              <a:t> </a:t>
            </a:r>
            <a:r>
              <a:rPr lang="de-DE" dirty="0" err="1" smtClean="0"/>
              <a:t>alongside</a:t>
            </a:r>
            <a:r>
              <a:rPr lang="de-DE" dirty="0" smtClean="0"/>
              <a:t> it.</a:t>
            </a:r>
          </a:p>
          <a:p>
            <a:r>
              <a:rPr lang="de-DE" dirty="0" err="1" smtClean="0"/>
              <a:t>Unlike</a:t>
            </a:r>
            <a:r>
              <a:rPr lang="de-DE" dirty="0" smtClean="0"/>
              <a:t> </a:t>
            </a:r>
            <a:r>
              <a:rPr lang="de-DE" dirty="0" err="1" smtClean="0"/>
              <a:t>earlier</a:t>
            </a:r>
            <a:r>
              <a:rPr lang="de-DE" dirty="0" smtClean="0"/>
              <a:t> </a:t>
            </a:r>
            <a:r>
              <a:rPr lang="de-DE" dirty="0" err="1" smtClean="0"/>
              <a:t>novels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young</a:t>
            </a:r>
            <a:r>
              <a:rPr lang="de-DE" dirty="0" smtClean="0"/>
              <a:t> </a:t>
            </a:r>
            <a:r>
              <a:rPr lang="de-DE" dirty="0" err="1" smtClean="0"/>
              <a:t>women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plot</a:t>
            </a:r>
            <a:r>
              <a:rPr lang="de-DE" dirty="0" smtClean="0"/>
              <a:t> </a:t>
            </a:r>
            <a:r>
              <a:rPr lang="de-DE" dirty="0" err="1" smtClean="0"/>
              <a:t>emphasizes</a:t>
            </a:r>
            <a:r>
              <a:rPr lang="de-DE" dirty="0" smtClean="0"/>
              <a:t> not </a:t>
            </a:r>
            <a:r>
              <a:rPr lang="de-DE" dirty="0" err="1" smtClean="0"/>
              <a:t>marriage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final </a:t>
            </a:r>
            <a:r>
              <a:rPr lang="de-DE" dirty="0" err="1" smtClean="0"/>
              <a:t>goal</a:t>
            </a:r>
            <a:r>
              <a:rPr lang="de-DE" dirty="0" smtClean="0"/>
              <a:t> </a:t>
            </a:r>
            <a:r>
              <a:rPr lang="de-DE" dirty="0" err="1" smtClean="0"/>
              <a:t>superior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others</a:t>
            </a:r>
            <a:r>
              <a:rPr lang="de-DE" dirty="0" smtClean="0"/>
              <a:t>, but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focuses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heroine‘s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individuation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eventually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her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choose</a:t>
            </a:r>
            <a:r>
              <a:rPr lang="de-DE" dirty="0" smtClean="0"/>
              <a:t> an </a:t>
            </a:r>
            <a:r>
              <a:rPr lang="de-DE" dirty="0" err="1" smtClean="0"/>
              <a:t>equal</a:t>
            </a:r>
            <a:r>
              <a:rPr lang="de-DE" dirty="0" smtClean="0"/>
              <a:t> </a:t>
            </a:r>
            <a:r>
              <a:rPr lang="de-DE" dirty="0" err="1" smtClean="0"/>
              <a:t>partner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her </a:t>
            </a:r>
            <a:r>
              <a:rPr lang="de-DE" dirty="0" err="1" smtClean="0"/>
              <a:t>autonomy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novels</a:t>
            </a:r>
            <a:r>
              <a:rPr lang="de-DE" dirty="0" smtClean="0"/>
              <a:t>‘ </a:t>
            </a:r>
            <a:r>
              <a:rPr lang="de-DE" dirty="0" err="1" smtClean="0"/>
              <a:t>inclusion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love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sexuality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themes</a:t>
            </a:r>
            <a:r>
              <a:rPr lang="de-DE" dirty="0" smtClean="0"/>
              <a:t> </a:t>
            </a:r>
            <a:r>
              <a:rPr lang="de-DE" dirty="0" err="1" smtClean="0"/>
              <a:t>invites</a:t>
            </a:r>
            <a:r>
              <a:rPr lang="de-DE" dirty="0" smtClean="0"/>
              <a:t> </a:t>
            </a:r>
            <a:r>
              <a:rPr lang="de-DE" dirty="0" err="1" smtClean="0"/>
              <a:t>young</a:t>
            </a:r>
            <a:r>
              <a:rPr lang="de-DE" dirty="0" smtClean="0"/>
              <a:t> </a:t>
            </a:r>
            <a:r>
              <a:rPr lang="de-DE" dirty="0" err="1" smtClean="0"/>
              <a:t>female</a:t>
            </a:r>
            <a:r>
              <a:rPr lang="de-DE" dirty="0" smtClean="0"/>
              <a:t> </a:t>
            </a:r>
            <a:r>
              <a:rPr lang="de-DE" dirty="0" err="1" smtClean="0"/>
              <a:t>readers</a:t>
            </a:r>
            <a:r>
              <a:rPr lang="de-DE" dirty="0" smtClean="0"/>
              <a:t>‘ </a:t>
            </a:r>
            <a:r>
              <a:rPr lang="de-DE" dirty="0" err="1" smtClean="0"/>
              <a:t>identification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heroines</a:t>
            </a:r>
            <a:r>
              <a:rPr lang="de-DE" dirty="0" smtClean="0"/>
              <a:t>. </a:t>
            </a:r>
            <a:r>
              <a:rPr lang="de-DE" dirty="0" err="1" smtClean="0"/>
              <a:t>It</a:t>
            </a:r>
            <a:r>
              <a:rPr lang="de-DE" dirty="0" smtClean="0"/>
              <a:t> also </a:t>
            </a:r>
            <a:r>
              <a:rPr lang="de-DE" dirty="0" err="1" smtClean="0"/>
              <a:t>presents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adventurer‘s</a:t>
            </a:r>
            <a:r>
              <a:rPr lang="de-DE" dirty="0" smtClean="0"/>
              <a:t> </a:t>
            </a:r>
            <a:r>
              <a:rPr lang="de-DE" dirty="0" err="1" smtClean="0"/>
              <a:t>relationships</a:t>
            </a:r>
            <a:r>
              <a:rPr lang="de-DE" dirty="0" smtClean="0"/>
              <a:t>: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depicting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heroine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isolated</a:t>
            </a:r>
            <a:r>
              <a:rPr lang="de-DE" dirty="0" smtClean="0"/>
              <a:t> </a:t>
            </a:r>
            <a:r>
              <a:rPr lang="de-DE" dirty="0" err="1" smtClean="0"/>
              <a:t>lone</a:t>
            </a:r>
            <a:r>
              <a:rPr lang="de-DE" dirty="0" smtClean="0"/>
              <a:t> </a:t>
            </a:r>
            <a:r>
              <a:rPr lang="de-DE" dirty="0" err="1" smtClean="0"/>
              <a:t>wolf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as</a:t>
            </a:r>
            <a:r>
              <a:rPr lang="de-DE" dirty="0" smtClean="0"/>
              <a:t> her </a:t>
            </a:r>
            <a:r>
              <a:rPr lang="de-DE" dirty="0" err="1" smtClean="0"/>
              <a:t>prior</a:t>
            </a:r>
            <a:r>
              <a:rPr lang="de-DE" dirty="0" smtClean="0"/>
              <a:t> male </a:t>
            </a:r>
            <a:r>
              <a:rPr lang="de-DE" dirty="0" err="1" smtClean="0"/>
              <a:t>counterparts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),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texts</a:t>
            </a:r>
            <a:r>
              <a:rPr lang="de-DE" dirty="0" smtClean="0"/>
              <a:t> </a:t>
            </a:r>
            <a:r>
              <a:rPr lang="de-DE" dirty="0" err="1" smtClean="0"/>
              <a:t>showcast</a:t>
            </a:r>
            <a:r>
              <a:rPr lang="de-DE" dirty="0" smtClean="0"/>
              <a:t> </a:t>
            </a:r>
            <a:r>
              <a:rPr lang="de-DE" dirty="0" err="1" smtClean="0"/>
              <a:t>characters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autonomy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romantic</a:t>
            </a:r>
            <a:r>
              <a:rPr lang="de-DE" dirty="0" smtClean="0"/>
              <a:t> </a:t>
            </a:r>
            <a:r>
              <a:rPr lang="de-DE" dirty="0" err="1" smtClean="0"/>
              <a:t>love</a:t>
            </a:r>
            <a:r>
              <a:rPr lang="de-DE" dirty="0" smtClean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5367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017546" y="0"/>
            <a:ext cx="3566160" cy="581062"/>
          </a:xfrm>
        </p:spPr>
        <p:txBody>
          <a:bodyPr/>
          <a:lstStyle/>
          <a:p>
            <a:r>
              <a:rPr lang="de-DE" sz="3600" dirty="0" err="1" smtClean="0"/>
              <a:t>Katniss</a:t>
            </a:r>
            <a:r>
              <a:rPr lang="de-DE" sz="3600" dirty="0" smtClean="0"/>
              <a:t> </a:t>
            </a:r>
            <a:r>
              <a:rPr lang="de-DE" sz="3600" dirty="0" err="1" smtClean="0"/>
              <a:t>Everdeen</a:t>
            </a:r>
            <a:endParaRPr lang="de-DE" sz="36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>
          <a:xfrm>
            <a:off x="5017544" y="772992"/>
            <a:ext cx="4126456" cy="6085008"/>
          </a:xfrm>
        </p:spPr>
        <p:txBody>
          <a:bodyPr>
            <a:normAutofit/>
          </a:bodyPr>
          <a:lstStyle/>
          <a:p>
            <a:r>
              <a:rPr lang="de-DE" sz="2400" dirty="0" smtClean="0"/>
              <a:t>Suzanne Collins‘ </a:t>
            </a:r>
            <a:r>
              <a:rPr lang="de-DE" sz="2400" i="1" dirty="0" smtClean="0"/>
              <a:t>The Hunger Games </a:t>
            </a:r>
            <a:r>
              <a:rPr lang="de-DE" sz="2400" dirty="0" err="1" smtClean="0"/>
              <a:t>trilogy</a:t>
            </a:r>
            <a:r>
              <a:rPr lang="de-DE" sz="2400" dirty="0" smtClean="0"/>
              <a:t> (2008-2010)</a:t>
            </a:r>
          </a:p>
          <a:p>
            <a:endParaRPr lang="de-DE" sz="2400" dirty="0" smtClean="0"/>
          </a:p>
          <a:p>
            <a:pPr marL="342900" indent="-342900">
              <a:buFont typeface="Arial"/>
              <a:buChar char="•"/>
            </a:pPr>
            <a:r>
              <a:rPr lang="de-DE" sz="2400" dirty="0" smtClean="0"/>
              <a:t>The </a:t>
            </a:r>
            <a:r>
              <a:rPr lang="de-DE" sz="2400" dirty="0" err="1" smtClean="0"/>
              <a:t>impulse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leave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00"/>
                </a:solidFill>
              </a:rPr>
              <a:t>home</a:t>
            </a:r>
            <a:r>
              <a:rPr lang="de-DE" sz="2400" dirty="0" smtClean="0"/>
              <a:t> (individual/</a:t>
            </a:r>
            <a:r>
              <a:rPr lang="de-DE" sz="2400" dirty="0" err="1" smtClean="0"/>
              <a:t>social</a:t>
            </a:r>
            <a:r>
              <a:rPr lang="de-DE" sz="2400" dirty="0" smtClean="0"/>
              <a:t>/</a:t>
            </a:r>
            <a:r>
              <a:rPr lang="de-DE" sz="2400" dirty="0" err="1" smtClean="0"/>
              <a:t>emancipatory</a:t>
            </a:r>
            <a:r>
              <a:rPr lang="de-DE" sz="24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de-DE" sz="2400" dirty="0" err="1"/>
              <a:t>A</a:t>
            </a:r>
            <a:r>
              <a:rPr lang="de-DE" sz="2400" dirty="0" err="1" smtClean="0"/>
              <a:t>dventure</a:t>
            </a:r>
            <a:r>
              <a:rPr lang="de-DE" sz="2400" dirty="0" smtClean="0"/>
              <a:t> </a:t>
            </a:r>
            <a:r>
              <a:rPr lang="de-DE" sz="2400" dirty="0" err="1" smtClean="0"/>
              <a:t>as</a:t>
            </a:r>
            <a:r>
              <a:rPr lang="de-DE" sz="2400" dirty="0" smtClean="0"/>
              <a:t> a 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dirty="0" err="1" smtClean="0"/>
              <a:t>process</a:t>
            </a:r>
            <a:r>
              <a:rPr lang="de-DE" sz="2400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de-DE" sz="2400" dirty="0" err="1" smtClean="0"/>
              <a:t>Masculine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feminine </a:t>
            </a:r>
            <a:r>
              <a:rPr lang="de-DE" sz="2400" dirty="0" err="1" smtClean="0"/>
              <a:t>traits</a:t>
            </a:r>
            <a:endParaRPr lang="de-DE" sz="2400" dirty="0"/>
          </a:p>
          <a:p>
            <a:pPr marL="342900" indent="-342900">
              <a:buFont typeface="Arial"/>
              <a:buChar char="•"/>
            </a:pPr>
            <a:r>
              <a:rPr lang="de-DE" sz="2400" dirty="0"/>
              <a:t>I</a:t>
            </a:r>
            <a:r>
              <a:rPr lang="de-DE" sz="2400" dirty="0" smtClean="0"/>
              <a:t>ndependence vs. </a:t>
            </a:r>
            <a:r>
              <a:rPr lang="de-DE" sz="2400" dirty="0" err="1"/>
              <a:t>s</a:t>
            </a:r>
            <a:r>
              <a:rPr lang="de-DE" sz="2400" dirty="0" err="1" smtClean="0"/>
              <a:t>ociality</a:t>
            </a:r>
            <a:endParaRPr lang="de-DE" sz="2400" dirty="0" smtClean="0"/>
          </a:p>
          <a:p>
            <a:pPr marL="342900" indent="-342900">
              <a:buFont typeface="Arial"/>
              <a:buChar char="•"/>
            </a:pPr>
            <a:r>
              <a:rPr lang="de-DE" sz="2400" dirty="0" smtClean="0"/>
              <a:t>Nature vs. Culture</a:t>
            </a:r>
          </a:p>
          <a:p>
            <a:pPr marL="342900" indent="-342900">
              <a:buFont typeface="Arial"/>
              <a:buChar char="•"/>
            </a:pPr>
            <a:r>
              <a:rPr lang="de-DE" sz="2400" dirty="0" smtClean="0"/>
              <a:t>Love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sexuality</a:t>
            </a:r>
            <a:endParaRPr lang="de-DE" sz="2400" dirty="0"/>
          </a:p>
          <a:p>
            <a:endParaRPr lang="de-DE" sz="2400" dirty="0"/>
          </a:p>
        </p:txBody>
      </p:sp>
      <p:pic>
        <p:nvPicPr>
          <p:cNvPr id="9" name="Bildplatzhalter 8" descr="Katniss_Everdeen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62" r="309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7160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Snotty</a:t>
            </a:r>
            <a:r>
              <a:rPr lang="de-DE" dirty="0" smtClean="0"/>
              <a:t>/Lily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>
          <a:xfrm>
            <a:off x="5017544" y="3128776"/>
            <a:ext cx="3566160" cy="1734377"/>
          </a:xfrm>
        </p:spPr>
        <p:txBody>
          <a:bodyPr>
            <a:normAutofit/>
          </a:bodyPr>
          <a:lstStyle/>
          <a:p>
            <a:pPr algn="ctr"/>
            <a:r>
              <a:rPr lang="de-DE" sz="2400" dirty="0" smtClean="0"/>
              <a:t>Tod Davies‘ </a:t>
            </a:r>
            <a:r>
              <a:rPr lang="de-DE" sz="2400" i="1" dirty="0" smtClean="0"/>
              <a:t>The </a:t>
            </a:r>
            <a:r>
              <a:rPr lang="de-DE" sz="2400" i="1" dirty="0" err="1" smtClean="0"/>
              <a:t>History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of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Arcadia</a:t>
            </a:r>
            <a:r>
              <a:rPr lang="de-DE" sz="2400" i="1" dirty="0" smtClean="0"/>
              <a:t> </a:t>
            </a:r>
            <a:r>
              <a:rPr lang="de-DE" sz="2400" dirty="0" err="1" smtClean="0"/>
              <a:t>series</a:t>
            </a:r>
            <a:r>
              <a:rPr lang="de-DE" sz="2400" dirty="0" smtClean="0"/>
              <a:t> (2011-present)</a:t>
            </a:r>
            <a:endParaRPr lang="de-DE" sz="2400" dirty="0"/>
          </a:p>
        </p:txBody>
      </p:sp>
      <p:pic>
        <p:nvPicPr>
          <p:cNvPr id="5" name="Bildplatzhalter 4" descr="61pOCTVT0sL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4" r="29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6212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914400" y="147236"/>
            <a:ext cx="7313613" cy="736183"/>
          </a:xfrm>
        </p:spPr>
        <p:txBody>
          <a:bodyPr/>
          <a:lstStyle/>
          <a:p>
            <a:r>
              <a:rPr lang="de-DE" dirty="0" err="1" smtClean="0"/>
              <a:t>Snotty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Lily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31338" y="1288318"/>
            <a:ext cx="8467519" cy="5282111"/>
          </a:xfrm>
        </p:spPr>
        <p:txBody>
          <a:bodyPr>
            <a:normAutofit/>
          </a:bodyPr>
          <a:lstStyle/>
          <a:p>
            <a:r>
              <a:rPr lang="de-DE" dirty="0" err="1" smtClean="0"/>
              <a:t>Masculinity</a:t>
            </a:r>
            <a:r>
              <a:rPr lang="de-DE" dirty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colonialist</a:t>
            </a:r>
            <a:r>
              <a:rPr lang="de-DE" dirty="0" smtClean="0">
                <a:sym typeface="Wingdings"/>
              </a:rPr>
              <a:t>, </a:t>
            </a:r>
            <a:r>
              <a:rPr lang="de-DE" dirty="0" err="1" smtClean="0">
                <a:sym typeface="Wingdings"/>
              </a:rPr>
              <a:t>capitalist</a:t>
            </a:r>
            <a:r>
              <a:rPr lang="de-DE" dirty="0" smtClean="0">
                <a:sym typeface="Wingdings"/>
              </a:rPr>
              <a:t>, </a:t>
            </a:r>
            <a:r>
              <a:rPr lang="de-DE" dirty="0" err="1" smtClean="0">
                <a:sym typeface="Wingdings"/>
              </a:rPr>
              <a:t>individualistic</a:t>
            </a:r>
            <a:r>
              <a:rPr lang="de-DE" dirty="0" smtClean="0">
                <a:sym typeface="Wingdings"/>
              </a:rPr>
              <a:t>, </a:t>
            </a:r>
            <a:r>
              <a:rPr lang="de-DE" dirty="0" err="1" smtClean="0">
                <a:sym typeface="Wingdings"/>
              </a:rPr>
              <a:t>forceful</a:t>
            </a:r>
            <a:r>
              <a:rPr lang="de-DE" dirty="0" smtClean="0">
                <a:sym typeface="Wingdings"/>
              </a:rPr>
              <a:t>, aggressive, strong, </a:t>
            </a:r>
            <a:r>
              <a:rPr lang="de-DE" dirty="0" err="1" smtClean="0">
                <a:sym typeface="Wingdings"/>
              </a:rPr>
              <a:t>selfish</a:t>
            </a:r>
            <a:endParaRPr lang="de-DE" dirty="0" smtClean="0">
              <a:sym typeface="Wingdings"/>
            </a:endParaRPr>
          </a:p>
          <a:p>
            <a:r>
              <a:rPr lang="de-DE" dirty="0" err="1" smtClean="0">
                <a:sym typeface="Wingdings"/>
              </a:rPr>
              <a:t>Femininity</a:t>
            </a:r>
            <a:r>
              <a:rPr lang="de-DE" dirty="0" smtClean="0">
                <a:sym typeface="Wingdings"/>
              </a:rPr>
              <a:t>  </a:t>
            </a:r>
            <a:r>
              <a:rPr lang="de-DE" dirty="0" err="1" smtClean="0">
                <a:sym typeface="Wingdings"/>
              </a:rPr>
              <a:t>communal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social</a:t>
            </a:r>
            <a:r>
              <a:rPr lang="de-DE" dirty="0" smtClean="0">
                <a:sym typeface="Wingdings"/>
              </a:rPr>
              <a:t>, </a:t>
            </a:r>
            <a:r>
              <a:rPr lang="de-DE" dirty="0" err="1" smtClean="0">
                <a:sym typeface="Wingdings"/>
              </a:rPr>
              <a:t>peaceful</a:t>
            </a:r>
            <a:r>
              <a:rPr lang="de-DE" dirty="0" smtClean="0">
                <a:sym typeface="Wingdings"/>
              </a:rPr>
              <a:t>, </a:t>
            </a:r>
            <a:r>
              <a:rPr lang="de-DE" dirty="0" err="1" smtClean="0">
                <a:sym typeface="Wingdings"/>
              </a:rPr>
              <a:t>weak</a:t>
            </a:r>
            <a:r>
              <a:rPr lang="de-DE" dirty="0" smtClean="0">
                <a:sym typeface="Wingdings"/>
              </a:rPr>
              <a:t> (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therefore</a:t>
            </a:r>
            <a:r>
              <a:rPr lang="de-DE" dirty="0" smtClean="0">
                <a:sym typeface="Wingdings"/>
              </a:rPr>
              <a:t> “</a:t>
            </a:r>
            <a:r>
              <a:rPr lang="de-DE" dirty="0" err="1" smtClean="0">
                <a:sym typeface="Wingdings"/>
              </a:rPr>
              <a:t>stronger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than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strong“)</a:t>
            </a:r>
          </a:p>
          <a:p>
            <a:r>
              <a:rPr lang="de-DE" dirty="0" err="1" smtClean="0">
                <a:sym typeface="Wingdings"/>
              </a:rPr>
              <a:t>Snotty</a:t>
            </a:r>
            <a:r>
              <a:rPr lang="de-DE" dirty="0" smtClean="0">
                <a:sym typeface="Wingdings"/>
              </a:rPr>
              <a:t>  “</a:t>
            </a:r>
            <a:r>
              <a:rPr lang="de-DE" dirty="0" err="1" smtClean="0">
                <a:sym typeface="Wingdings"/>
              </a:rPr>
              <a:t>horrid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nature</a:t>
            </a:r>
            <a:r>
              <a:rPr lang="de-DE" dirty="0" smtClean="0">
                <a:sym typeface="Wingdings"/>
              </a:rPr>
              <a:t>... He </a:t>
            </a:r>
            <a:r>
              <a:rPr lang="de-DE" dirty="0" err="1" smtClean="0">
                <a:sym typeface="Wingdings"/>
              </a:rPr>
              <a:t>is</a:t>
            </a:r>
            <a:r>
              <a:rPr lang="de-DE" dirty="0" smtClean="0">
                <a:sym typeface="Wingdings"/>
              </a:rPr>
              <a:t> a </a:t>
            </a:r>
            <a:r>
              <a:rPr lang="de-DE" dirty="0" err="1" smtClean="0">
                <a:sym typeface="Wingdings"/>
              </a:rPr>
              <a:t>repellent</a:t>
            </a:r>
            <a:r>
              <a:rPr lang="de-DE" dirty="0" smtClean="0">
                <a:sym typeface="Wingdings"/>
              </a:rPr>
              <a:t> brat,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what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little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criticism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there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has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been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this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till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now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mostly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ignored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work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has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focused</a:t>
            </a:r>
            <a:r>
              <a:rPr lang="de-DE" dirty="0" smtClean="0">
                <a:sym typeface="Wingdings"/>
              </a:rPr>
              <a:t> on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difficulty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relating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such a </a:t>
            </a:r>
            <a:r>
              <a:rPr lang="de-DE" dirty="0" err="1" smtClean="0">
                <a:sym typeface="Wingdings"/>
              </a:rPr>
              <a:t>child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protagonist</a:t>
            </a:r>
            <a:r>
              <a:rPr lang="de-DE" dirty="0" smtClean="0">
                <a:sym typeface="Wingdings"/>
              </a:rPr>
              <a:t>“ (</a:t>
            </a:r>
            <a:r>
              <a:rPr lang="de-DE" dirty="0" err="1" smtClean="0">
                <a:sym typeface="Wingdings"/>
              </a:rPr>
              <a:t>from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fictional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foreword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i="1" dirty="0" err="1" smtClean="0">
                <a:sym typeface="Wingdings"/>
              </a:rPr>
              <a:t>Snotty</a:t>
            </a:r>
            <a:r>
              <a:rPr lang="de-DE" i="1" dirty="0" smtClean="0">
                <a:sym typeface="Wingdings"/>
              </a:rPr>
              <a:t> </a:t>
            </a:r>
            <a:r>
              <a:rPr lang="de-DE" i="1" dirty="0" err="1" smtClean="0">
                <a:sym typeface="Wingdings"/>
              </a:rPr>
              <a:t>Saves</a:t>
            </a:r>
            <a:r>
              <a:rPr lang="de-DE" i="1" dirty="0" smtClean="0">
                <a:sym typeface="Wingdings"/>
              </a:rPr>
              <a:t> </a:t>
            </a:r>
            <a:r>
              <a:rPr lang="de-DE" i="1" dirty="0" err="1" smtClean="0">
                <a:sym typeface="Wingdings"/>
              </a:rPr>
              <a:t>the</a:t>
            </a:r>
            <a:r>
              <a:rPr lang="de-DE" i="1" dirty="0" smtClean="0">
                <a:sym typeface="Wingdings"/>
              </a:rPr>
              <a:t> Day</a:t>
            </a:r>
            <a:r>
              <a:rPr lang="de-DE" dirty="0" smtClean="0">
                <a:sym typeface="Wingdings"/>
              </a:rPr>
              <a:t>)</a:t>
            </a:r>
          </a:p>
          <a:p>
            <a:r>
              <a:rPr lang="de-DE" dirty="0" smtClean="0">
                <a:sym typeface="Wingdings"/>
              </a:rPr>
              <a:t>Lily  </a:t>
            </a:r>
            <a:r>
              <a:rPr lang="de-DE" dirty="0" err="1" smtClean="0">
                <a:sym typeface="Wingdings"/>
              </a:rPr>
              <a:t>future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ruler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Arcadia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as</a:t>
            </a:r>
            <a:r>
              <a:rPr lang="de-DE" dirty="0" smtClean="0">
                <a:sym typeface="Wingdings"/>
              </a:rPr>
              <a:t> just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peaceful</a:t>
            </a:r>
            <a:r>
              <a:rPr lang="de-DE" dirty="0" smtClean="0">
                <a:sym typeface="Wingdings"/>
              </a:rPr>
              <a:t> Lily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Silent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0558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47236"/>
            <a:ext cx="7313613" cy="699374"/>
          </a:xfrm>
        </p:spPr>
        <p:txBody>
          <a:bodyPr/>
          <a:lstStyle/>
          <a:p>
            <a:r>
              <a:rPr lang="de-DE" dirty="0" err="1" smtClean="0"/>
              <a:t>Snotty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Lily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1784" y="1067465"/>
            <a:ext cx="8283442" cy="5521367"/>
          </a:xfrm>
        </p:spPr>
        <p:txBody>
          <a:bodyPr>
            <a:normAutofit/>
          </a:bodyPr>
          <a:lstStyle/>
          <a:p>
            <a:r>
              <a:rPr lang="de-DE" i="1" dirty="0" err="1" smtClean="0"/>
              <a:t>Snotty</a:t>
            </a:r>
            <a:r>
              <a:rPr lang="de-DE" i="1" dirty="0" smtClean="0"/>
              <a:t> </a:t>
            </a:r>
            <a:r>
              <a:rPr lang="de-DE" i="1" dirty="0" err="1" smtClean="0"/>
              <a:t>Saves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Day </a:t>
            </a:r>
            <a:r>
              <a:rPr lang="de-DE" dirty="0" err="1" smtClean="0"/>
              <a:t>presents</a:t>
            </a:r>
            <a:r>
              <a:rPr lang="de-DE" dirty="0" smtClean="0"/>
              <a:t> a patriarchal </a:t>
            </a:r>
            <a:r>
              <a:rPr lang="de-DE" dirty="0" err="1" smtClean="0"/>
              <a:t>society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ours</a:t>
            </a:r>
            <a:r>
              <a:rPr lang="de-DE" dirty="0" smtClean="0"/>
              <a:t> 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masculine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00"/>
                </a:solidFill>
              </a:rPr>
              <a:t>traits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deemed</a:t>
            </a:r>
            <a:r>
              <a:rPr lang="de-DE" dirty="0" smtClean="0"/>
              <a:t> </a:t>
            </a:r>
            <a:r>
              <a:rPr lang="de-DE" dirty="0" err="1" smtClean="0"/>
              <a:t>superior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feminine </a:t>
            </a:r>
            <a:r>
              <a:rPr lang="de-DE" dirty="0" err="1" smtClean="0"/>
              <a:t>ones</a:t>
            </a:r>
            <a:r>
              <a:rPr lang="de-DE" dirty="0"/>
              <a:t>.</a:t>
            </a:r>
            <a:endParaRPr lang="de-DE" i="1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portrays</a:t>
            </a:r>
            <a:r>
              <a:rPr lang="de-DE" dirty="0" smtClean="0"/>
              <a:t> </a:t>
            </a:r>
            <a:r>
              <a:rPr lang="de-DE" dirty="0" err="1" smtClean="0"/>
              <a:t>traits</a:t>
            </a:r>
            <a:r>
              <a:rPr lang="de-DE" dirty="0" smtClean="0"/>
              <a:t> </a:t>
            </a:r>
            <a:r>
              <a:rPr lang="de-DE" dirty="0" err="1" smtClean="0"/>
              <a:t>typically</a:t>
            </a:r>
            <a:r>
              <a:rPr lang="de-DE" dirty="0" smtClean="0"/>
              <a:t> </a:t>
            </a:r>
            <a:r>
              <a:rPr lang="de-DE" dirty="0" err="1" smtClean="0"/>
              <a:t>associated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masculinity</a:t>
            </a:r>
            <a:r>
              <a:rPr lang="de-DE" dirty="0" smtClean="0"/>
              <a:t>,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aggression</a:t>
            </a:r>
            <a:r>
              <a:rPr lang="de-DE" dirty="0"/>
              <a:t>,</a:t>
            </a:r>
            <a:r>
              <a:rPr lang="de-DE" dirty="0" smtClean="0"/>
              <a:t> </a:t>
            </a:r>
            <a:r>
              <a:rPr lang="de-DE" dirty="0" err="1" smtClean="0"/>
              <a:t>violence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isolation</a:t>
            </a:r>
            <a:r>
              <a:rPr lang="de-DE" dirty="0" smtClean="0"/>
              <a:t>, in a stark negative light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furthermore</a:t>
            </a:r>
            <a:r>
              <a:rPr lang="de-DE" dirty="0" smtClean="0"/>
              <a:t> </a:t>
            </a:r>
            <a:r>
              <a:rPr lang="de-DE" dirty="0" err="1" smtClean="0"/>
              <a:t>connecting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greed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lack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empathy</a:t>
            </a:r>
            <a:r>
              <a:rPr lang="de-DE" dirty="0" smtClean="0"/>
              <a:t>. </a:t>
            </a:r>
          </a:p>
          <a:p>
            <a:r>
              <a:rPr lang="de-DE" dirty="0" smtClean="0"/>
              <a:t>Feminine </a:t>
            </a:r>
            <a:r>
              <a:rPr lang="de-DE" dirty="0" err="1" smtClean="0"/>
              <a:t>traits</a:t>
            </a:r>
            <a:r>
              <a:rPr lang="de-DE" dirty="0" smtClean="0"/>
              <a:t>,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sociality</a:t>
            </a:r>
            <a:r>
              <a:rPr lang="de-DE" dirty="0" smtClean="0"/>
              <a:t>, </a:t>
            </a:r>
            <a:r>
              <a:rPr lang="de-DE" dirty="0" err="1" smtClean="0"/>
              <a:t>tolerance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peacefulness</a:t>
            </a:r>
            <a:r>
              <a:rPr lang="de-DE" dirty="0" smtClean="0"/>
              <a:t>, </a:t>
            </a:r>
            <a:r>
              <a:rPr lang="de-DE" dirty="0" err="1" smtClean="0"/>
              <a:t>suggest</a:t>
            </a:r>
            <a:r>
              <a:rPr lang="de-DE" dirty="0" smtClean="0"/>
              <a:t> an </a:t>
            </a:r>
            <a:r>
              <a:rPr lang="de-DE" dirty="0" err="1" smtClean="0"/>
              <a:t>ethically</a:t>
            </a:r>
            <a:r>
              <a:rPr lang="de-DE" dirty="0" smtClean="0"/>
              <a:t> </a:t>
            </a:r>
            <a:r>
              <a:rPr lang="de-DE" dirty="0" err="1" smtClean="0"/>
              <a:t>superior</a:t>
            </a:r>
            <a:r>
              <a:rPr lang="de-DE" dirty="0" smtClean="0"/>
              <a:t> </a:t>
            </a:r>
            <a:r>
              <a:rPr lang="de-DE" dirty="0" err="1" smtClean="0"/>
              <a:t>society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presented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(</a:t>
            </a:r>
            <a:r>
              <a:rPr lang="de-DE" dirty="0" err="1" smtClean="0"/>
              <a:t>utopian</a:t>
            </a:r>
            <a:r>
              <a:rPr lang="de-DE" dirty="0" smtClean="0"/>
              <a:t>) alternative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patriarchy</a:t>
            </a:r>
            <a:r>
              <a:rPr lang="de-DE" dirty="0" smtClean="0"/>
              <a:t>. This </a:t>
            </a:r>
            <a:r>
              <a:rPr lang="de-DE" dirty="0" err="1" smtClean="0"/>
              <a:t>society</a:t>
            </a:r>
            <a:r>
              <a:rPr lang="de-DE" dirty="0" smtClean="0"/>
              <a:t> </a:t>
            </a:r>
            <a:r>
              <a:rPr lang="de-DE" dirty="0" err="1" smtClean="0"/>
              <a:t>shares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 </a:t>
            </a:r>
            <a:r>
              <a:rPr lang="de-DE" dirty="0" err="1" smtClean="0"/>
              <a:t>equitably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lives</a:t>
            </a:r>
            <a:r>
              <a:rPr lang="de-DE" dirty="0" smtClean="0"/>
              <a:t> </a:t>
            </a:r>
            <a:r>
              <a:rPr lang="de-DE" dirty="0" err="1" smtClean="0"/>
              <a:t>harmoniously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2635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Snotty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Lily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smtClean="0"/>
              <a:t>Although </a:t>
            </a:r>
            <a:r>
              <a:rPr lang="de-DE" dirty="0" err="1"/>
              <a:t>femininity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masculinity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depicted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oppositional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conflicting</a:t>
            </a:r>
            <a:r>
              <a:rPr lang="de-DE" dirty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character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Snotty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literally</a:t>
            </a:r>
            <a:r>
              <a:rPr lang="de-DE" dirty="0" smtClean="0"/>
              <a:t> </a:t>
            </a:r>
            <a:r>
              <a:rPr lang="de-DE" dirty="0" err="1" smtClean="0"/>
              <a:t>performs</a:t>
            </a:r>
            <a:r>
              <a:rPr lang="de-DE" dirty="0" smtClean="0"/>
              <a:t> </a:t>
            </a:r>
            <a:r>
              <a:rPr lang="de-DE" dirty="0" err="1" smtClean="0"/>
              <a:t>gender</a:t>
            </a:r>
            <a:r>
              <a:rPr lang="de-DE" dirty="0" smtClean="0"/>
              <a:t> (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convincing</a:t>
            </a:r>
            <a:r>
              <a:rPr lang="de-DE" dirty="0" smtClean="0"/>
              <a:t> her </a:t>
            </a:r>
            <a:r>
              <a:rPr lang="de-DE" dirty="0" err="1" smtClean="0"/>
              <a:t>peers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almost</a:t>
            </a:r>
            <a:r>
              <a:rPr lang="de-DE" dirty="0" smtClean="0"/>
              <a:t> </a:t>
            </a:r>
            <a:r>
              <a:rPr lang="de-DE" dirty="0" err="1" smtClean="0"/>
              <a:t>herself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she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boy</a:t>
            </a:r>
            <a:r>
              <a:rPr lang="de-DE" dirty="0" smtClean="0"/>
              <a:t>), </a:t>
            </a:r>
            <a:r>
              <a:rPr lang="de-DE" dirty="0" err="1" smtClean="0"/>
              <a:t>emphasizing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genders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feminine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masculine</a:t>
            </a:r>
            <a:r>
              <a:rPr lang="de-DE" dirty="0" smtClean="0"/>
              <a:t> </a:t>
            </a:r>
            <a:r>
              <a:rPr lang="de-DE" dirty="0" err="1" smtClean="0"/>
              <a:t>traits</a:t>
            </a:r>
            <a:r>
              <a:rPr lang="de-DE" dirty="0" smtClean="0"/>
              <a:t>. The </a:t>
            </a:r>
            <a:r>
              <a:rPr lang="de-DE" dirty="0" err="1" smtClean="0"/>
              <a:t>fact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characters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readers</a:t>
            </a:r>
            <a:r>
              <a:rPr lang="de-DE" dirty="0" smtClean="0"/>
              <a:t>) also </a:t>
            </a:r>
            <a:r>
              <a:rPr lang="de-DE" dirty="0" err="1" smtClean="0"/>
              <a:t>perceive</a:t>
            </a:r>
            <a:r>
              <a:rPr lang="de-DE" dirty="0" smtClean="0"/>
              <a:t> </a:t>
            </a:r>
            <a:r>
              <a:rPr lang="de-DE" dirty="0" err="1" smtClean="0"/>
              <a:t>Snotty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male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book</a:t>
            </a:r>
            <a:r>
              <a:rPr lang="de-DE" dirty="0" smtClean="0"/>
              <a:t> </a:t>
            </a:r>
            <a:r>
              <a:rPr lang="de-DE" dirty="0" err="1" smtClean="0"/>
              <a:t>moreover</a:t>
            </a:r>
            <a:r>
              <a:rPr lang="de-DE" dirty="0" smtClean="0"/>
              <a:t> </a:t>
            </a:r>
            <a:r>
              <a:rPr lang="de-DE" dirty="0" err="1" smtClean="0"/>
              <a:t>highlights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gender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socially</a:t>
            </a:r>
            <a:r>
              <a:rPr lang="de-DE" dirty="0" smtClean="0"/>
              <a:t> </a:t>
            </a:r>
            <a:r>
              <a:rPr lang="de-DE" dirty="0" err="1" smtClean="0"/>
              <a:t>constructed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such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time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cultures</a:t>
            </a:r>
            <a:r>
              <a:rPr lang="de-DE" dirty="0" smtClean="0"/>
              <a:t>.   </a:t>
            </a:r>
            <a:endParaRPr lang="de-DE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267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Adventurous Hero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8600" y="1735138"/>
            <a:ext cx="7749414" cy="4669650"/>
          </a:xfrm>
        </p:spPr>
        <p:txBody>
          <a:bodyPr>
            <a:normAutofit/>
          </a:bodyPr>
          <a:lstStyle/>
          <a:p>
            <a:r>
              <a:rPr lang="de-DE" dirty="0" smtClean="0"/>
              <a:t>Adventurous </a:t>
            </a:r>
            <a:r>
              <a:rPr lang="de-DE" dirty="0" err="1" smtClean="0"/>
              <a:t>figures</a:t>
            </a:r>
            <a:r>
              <a:rPr lang="de-DE" dirty="0" smtClean="0">
                <a:solidFill>
                  <a:srgbClr val="000000"/>
                </a:solidFill>
              </a:rPr>
              <a:t> in </a:t>
            </a:r>
            <a:r>
              <a:rPr lang="de-DE" dirty="0" err="1" smtClean="0"/>
              <a:t>storytelling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literature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almost</a:t>
            </a:r>
            <a:r>
              <a:rPr lang="de-DE" dirty="0" smtClean="0"/>
              <a:t> </a:t>
            </a:r>
            <a:r>
              <a:rPr lang="de-DE" dirty="0" err="1" smtClean="0"/>
              <a:t>exclusively</a:t>
            </a:r>
            <a:r>
              <a:rPr lang="de-DE" dirty="0" smtClean="0"/>
              <a:t> male 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20th </a:t>
            </a:r>
            <a:r>
              <a:rPr lang="de-DE" dirty="0" err="1" smtClean="0"/>
              <a:t>century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adventure</a:t>
            </a:r>
            <a:r>
              <a:rPr lang="de-DE" dirty="0" smtClean="0"/>
              <a:t> </a:t>
            </a:r>
            <a:r>
              <a:rPr lang="de-DE" dirty="0" err="1" smtClean="0"/>
              <a:t>tale</a:t>
            </a:r>
            <a:r>
              <a:rPr lang="de-DE" dirty="0" smtClean="0"/>
              <a:t>: </a:t>
            </a:r>
            <a:r>
              <a:rPr lang="de-DE" dirty="0" err="1" smtClean="0"/>
              <a:t>hero</a:t>
            </a:r>
            <a:r>
              <a:rPr lang="de-DE" dirty="0" smtClean="0"/>
              <a:t> </a:t>
            </a:r>
            <a:r>
              <a:rPr lang="de-DE" dirty="0" err="1" smtClean="0"/>
              <a:t>leaves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/</a:t>
            </a:r>
            <a:r>
              <a:rPr lang="de-DE" dirty="0" err="1" smtClean="0"/>
              <a:t>civilization</a:t>
            </a:r>
            <a:r>
              <a:rPr lang="de-DE" dirty="0" smtClean="0"/>
              <a:t> </a:t>
            </a:r>
            <a:r>
              <a:rPr lang="de-DE" dirty="0" err="1" smtClean="0"/>
              <a:t>behind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enters</a:t>
            </a:r>
            <a:r>
              <a:rPr lang="de-DE" dirty="0" smtClean="0"/>
              <a:t> an </a:t>
            </a:r>
            <a:r>
              <a:rPr lang="de-DE" dirty="0" err="1" smtClean="0"/>
              <a:t>exotic</a:t>
            </a:r>
            <a:r>
              <a:rPr lang="de-DE" dirty="0" smtClean="0"/>
              <a:t>, </a:t>
            </a:r>
            <a:r>
              <a:rPr lang="de-DE" dirty="0" err="1" smtClean="0"/>
              <a:t>strange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,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confronted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dangerous</a:t>
            </a:r>
            <a:r>
              <a:rPr lang="de-DE" dirty="0" smtClean="0"/>
              <a:t> </a:t>
            </a:r>
            <a:r>
              <a:rPr lang="de-DE" dirty="0" err="1" smtClean="0"/>
              <a:t>characters</a:t>
            </a:r>
            <a:r>
              <a:rPr lang="de-DE" dirty="0" smtClean="0"/>
              <a:t>, </a:t>
            </a:r>
            <a:r>
              <a:rPr lang="de-DE" dirty="0" err="1" smtClean="0"/>
              <a:t>experiences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r>
              <a:rPr lang="de-DE" dirty="0" smtClean="0"/>
              <a:t>, </a:t>
            </a:r>
            <a:r>
              <a:rPr lang="de-DE" dirty="0" err="1" smtClean="0"/>
              <a:t>embarks</a:t>
            </a:r>
            <a:r>
              <a:rPr lang="de-DE" dirty="0" smtClean="0"/>
              <a:t> 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completes</a:t>
            </a:r>
            <a:r>
              <a:rPr lang="de-DE" dirty="0" smtClean="0"/>
              <a:t> </a:t>
            </a:r>
            <a:r>
              <a:rPr lang="de-DE" dirty="0" err="1" smtClean="0"/>
              <a:t>quests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finally</a:t>
            </a:r>
            <a:r>
              <a:rPr lang="de-DE" dirty="0" smtClean="0"/>
              <a:t> </a:t>
            </a:r>
            <a:r>
              <a:rPr lang="de-DE" dirty="0" err="1" smtClean="0"/>
              <a:t>returns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r>
              <a:rPr lang="de-DE" dirty="0" smtClean="0"/>
              <a:t>.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err="1" smtClean="0"/>
              <a:t>Examples</a:t>
            </a:r>
            <a:r>
              <a:rPr lang="de-DE" dirty="0"/>
              <a:t>: Odysseus, Tom Sawyer,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figure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cowboy</a:t>
            </a:r>
            <a:r>
              <a:rPr lang="de-DE" dirty="0"/>
              <a:t>, James Bond,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boys</a:t>
            </a:r>
            <a:r>
              <a:rPr lang="de-DE" dirty="0"/>
              <a:t> in </a:t>
            </a:r>
            <a:r>
              <a:rPr lang="de-DE" i="1" dirty="0"/>
              <a:t>Lord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Flies</a:t>
            </a:r>
            <a:r>
              <a:rPr lang="de-DE" dirty="0"/>
              <a:t>, Robinson </a:t>
            </a:r>
            <a:r>
              <a:rPr lang="de-DE" dirty="0" smtClean="0"/>
              <a:t>Crusoe, Tarzan, </a:t>
            </a:r>
            <a:r>
              <a:rPr lang="de-DE" dirty="0" err="1" smtClean="0"/>
              <a:t>Frodo</a:t>
            </a:r>
            <a:r>
              <a:rPr lang="de-DE" dirty="0" smtClean="0"/>
              <a:t>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144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reading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depending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protagonist‘s</a:t>
            </a:r>
            <a:r>
              <a:rPr lang="de-DE" dirty="0" smtClean="0"/>
              <a:t> </a:t>
            </a:r>
            <a:r>
              <a:rPr lang="de-DE" dirty="0" err="1" smtClean="0"/>
              <a:t>gender</a:t>
            </a:r>
            <a:r>
              <a:rPr lang="de-DE" dirty="0" smtClean="0"/>
              <a:t>?</a:t>
            </a:r>
          </a:p>
          <a:p>
            <a:r>
              <a:rPr lang="de-DE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find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readily</a:t>
            </a:r>
            <a:r>
              <a:rPr lang="de-DE" dirty="0" smtClean="0"/>
              <a:t>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characters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gender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How</a:t>
            </a:r>
            <a:r>
              <a:rPr lang="de-DE" dirty="0" smtClean="0"/>
              <a:t> 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characters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Hermione</a:t>
            </a:r>
            <a:r>
              <a:rPr lang="de-DE" dirty="0" smtClean="0"/>
              <a:t>, Lyra, </a:t>
            </a:r>
            <a:r>
              <a:rPr lang="de-DE" dirty="0" err="1" smtClean="0"/>
              <a:t>Meggie</a:t>
            </a:r>
            <a:r>
              <a:rPr lang="de-DE" dirty="0" smtClean="0"/>
              <a:t>,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Katniss</a:t>
            </a:r>
            <a:r>
              <a:rPr lang="de-DE" dirty="0" smtClean="0"/>
              <a:t> </a:t>
            </a:r>
            <a:r>
              <a:rPr lang="de-DE" dirty="0" err="1" smtClean="0"/>
              <a:t>conform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challenge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femininity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masculinity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child</a:t>
            </a:r>
            <a:r>
              <a:rPr lang="de-DE" dirty="0" smtClean="0"/>
              <a:t> (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),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extent</a:t>
            </a:r>
            <a:r>
              <a:rPr lang="de-DE" dirty="0" smtClean="0"/>
              <a:t> 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protagonist‘s</a:t>
            </a:r>
            <a:r>
              <a:rPr lang="de-DE" dirty="0" smtClean="0"/>
              <a:t> </a:t>
            </a:r>
            <a:r>
              <a:rPr lang="de-DE" dirty="0" err="1" smtClean="0"/>
              <a:t>gender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gender</a:t>
            </a:r>
            <a:r>
              <a:rPr lang="de-DE" dirty="0" smtClean="0"/>
              <a:t> </a:t>
            </a:r>
            <a:r>
              <a:rPr lang="de-DE" dirty="0" err="1" smtClean="0"/>
              <a:t>conformity</a:t>
            </a:r>
            <a:r>
              <a:rPr lang="de-DE" dirty="0" smtClean="0"/>
              <a:t>)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choosing</a:t>
            </a:r>
            <a:r>
              <a:rPr lang="de-DE" dirty="0" smtClean="0"/>
              <a:t> </a:t>
            </a:r>
            <a:r>
              <a:rPr lang="de-DE" dirty="0" err="1" smtClean="0"/>
              <a:t>books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child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2553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4" name="Inhaltsplatzhalter 3" descr="katnissconsidera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57" r="-40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925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Adventurous Hero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8154" y="1371600"/>
            <a:ext cx="8577964" cy="5309256"/>
          </a:xfrm>
        </p:spPr>
        <p:txBody>
          <a:bodyPr>
            <a:normAutofit lnSpcReduction="10000"/>
          </a:bodyPr>
          <a:lstStyle/>
          <a:p>
            <a:r>
              <a:rPr lang="de-DE" dirty="0"/>
              <a:t>Following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predominantly</a:t>
            </a:r>
            <a:r>
              <a:rPr lang="de-DE" dirty="0"/>
              <a:t> </a:t>
            </a:r>
            <a:r>
              <a:rPr lang="de-DE" dirty="0" err="1"/>
              <a:t>realistic</a:t>
            </a:r>
            <a:r>
              <a:rPr lang="de-DE" dirty="0"/>
              <a:t> </a:t>
            </a:r>
            <a:r>
              <a:rPr lang="de-DE" dirty="0" err="1"/>
              <a:t>literature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children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young</a:t>
            </a:r>
            <a:r>
              <a:rPr lang="de-DE" dirty="0"/>
              <a:t> </a:t>
            </a:r>
            <a:r>
              <a:rPr lang="de-DE" dirty="0" err="1"/>
              <a:t>adults</a:t>
            </a:r>
            <a:r>
              <a:rPr lang="de-DE" dirty="0"/>
              <a:t> </a:t>
            </a:r>
            <a:r>
              <a:rPr lang="de-DE" dirty="0" smtClean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1970s </a:t>
            </a:r>
            <a:r>
              <a:rPr lang="de-DE" dirty="0" err="1" smtClean="0"/>
              <a:t>and</a:t>
            </a:r>
            <a:r>
              <a:rPr lang="de-DE" dirty="0" smtClean="0"/>
              <a:t> ‘80s, </a:t>
            </a:r>
            <a:r>
              <a:rPr lang="de-DE" dirty="0" err="1"/>
              <a:t>the</a:t>
            </a:r>
            <a:r>
              <a:rPr lang="de-DE" dirty="0"/>
              <a:t> 1990s </a:t>
            </a:r>
            <a:r>
              <a:rPr lang="de-DE" dirty="0" err="1"/>
              <a:t>saw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fantasy</a:t>
            </a:r>
            <a:r>
              <a:rPr lang="de-DE" dirty="0" smtClean="0"/>
              <a:t> </a:t>
            </a:r>
            <a:r>
              <a:rPr lang="de-DE" dirty="0" err="1"/>
              <a:t>literature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incorporates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adapts</a:t>
            </a:r>
            <a:r>
              <a:rPr lang="de-DE" dirty="0"/>
              <a:t>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adventure</a:t>
            </a:r>
            <a:r>
              <a:rPr lang="de-DE" dirty="0"/>
              <a:t> </a:t>
            </a:r>
            <a:r>
              <a:rPr lang="de-DE" dirty="0" err="1"/>
              <a:t>stories</a:t>
            </a:r>
            <a:r>
              <a:rPr lang="de-DE" dirty="0"/>
              <a:t> </a:t>
            </a:r>
            <a:r>
              <a:rPr lang="de-DE" dirty="0" err="1"/>
              <a:t>while</a:t>
            </a:r>
            <a:r>
              <a:rPr lang="de-DE" dirty="0"/>
              <a:t> also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forefronting</a:t>
            </a:r>
            <a:r>
              <a:rPr lang="de-DE" dirty="0"/>
              <a:t> an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female</a:t>
            </a:r>
            <a:r>
              <a:rPr lang="de-DE" dirty="0"/>
              <a:t> </a:t>
            </a:r>
            <a:r>
              <a:rPr lang="de-DE" dirty="0" err="1"/>
              <a:t>characters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setting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“</a:t>
            </a:r>
            <a:r>
              <a:rPr lang="de-DE" dirty="0" err="1" smtClean="0"/>
              <a:t>exotic</a:t>
            </a:r>
            <a:r>
              <a:rPr lang="de-DE" dirty="0" smtClean="0"/>
              <a:t>“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colonial</a:t>
            </a:r>
            <a:r>
              <a:rPr lang="de-DE" dirty="0" smtClean="0"/>
              <a:t> </a:t>
            </a:r>
            <a:r>
              <a:rPr lang="de-DE" dirty="0" err="1" smtClean="0"/>
              <a:t>spaces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South </a:t>
            </a:r>
            <a:r>
              <a:rPr lang="de-DE" dirty="0" err="1" smtClean="0"/>
              <a:t>Seas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Wild West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magical</a:t>
            </a:r>
            <a:r>
              <a:rPr lang="de-DE" dirty="0" smtClean="0"/>
              <a:t> </a:t>
            </a:r>
            <a:r>
              <a:rPr lang="de-DE" dirty="0" err="1" smtClean="0"/>
              <a:t>otherworlds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closely</a:t>
            </a:r>
            <a:r>
              <a:rPr lang="de-DE" dirty="0" smtClean="0"/>
              <a:t> </a:t>
            </a:r>
            <a:r>
              <a:rPr lang="de-DE" dirty="0" err="1" smtClean="0"/>
              <a:t>resemble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contemporary</a:t>
            </a:r>
            <a:r>
              <a:rPr lang="de-DE" dirty="0" smtClean="0"/>
              <a:t> </a:t>
            </a:r>
            <a:r>
              <a:rPr lang="de-DE" dirty="0" err="1" smtClean="0"/>
              <a:t>society</a:t>
            </a:r>
            <a:r>
              <a:rPr lang="de-DE" dirty="0" smtClean="0"/>
              <a:t>.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decline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colonial</a:t>
            </a:r>
            <a:r>
              <a:rPr lang="de-DE" dirty="0" smtClean="0"/>
              <a:t> </a:t>
            </a:r>
            <a:r>
              <a:rPr lang="de-DE" dirty="0" err="1" smtClean="0"/>
              <a:t>themes</a:t>
            </a:r>
            <a:r>
              <a:rPr lang="de-DE" dirty="0" smtClean="0"/>
              <a:t> in </a:t>
            </a:r>
            <a:r>
              <a:rPr lang="de-DE" dirty="0" err="1" smtClean="0"/>
              <a:t>adventure</a:t>
            </a:r>
            <a:r>
              <a:rPr lang="de-DE" dirty="0" smtClean="0"/>
              <a:t> </a:t>
            </a:r>
            <a:r>
              <a:rPr lang="de-DE" dirty="0" err="1" smtClean="0"/>
              <a:t>tales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20th </a:t>
            </a:r>
            <a:r>
              <a:rPr lang="de-DE" dirty="0" err="1" smtClean="0"/>
              <a:t>centure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critique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male </a:t>
            </a:r>
            <a:r>
              <a:rPr lang="de-DE" dirty="0" err="1" smtClean="0"/>
              <a:t>heroism</a:t>
            </a:r>
            <a:r>
              <a:rPr lang="de-DE" dirty="0" smtClean="0"/>
              <a:t> </a:t>
            </a:r>
            <a:r>
              <a:rPr lang="de-DE" dirty="0" err="1" smtClean="0"/>
              <a:t>contributed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female</a:t>
            </a:r>
            <a:r>
              <a:rPr lang="de-DE" dirty="0" smtClean="0"/>
              <a:t> </a:t>
            </a:r>
            <a:r>
              <a:rPr lang="de-DE" dirty="0" err="1" smtClean="0"/>
              <a:t>heroines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“feminine“ </a:t>
            </a:r>
            <a:r>
              <a:rPr lang="de-DE" dirty="0" err="1" smtClean="0"/>
              <a:t>traits</a:t>
            </a:r>
            <a:r>
              <a:rPr lang="de-DE" dirty="0" smtClean="0"/>
              <a:t>,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communication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communal</a:t>
            </a:r>
            <a:r>
              <a:rPr lang="de-DE" dirty="0" smtClean="0"/>
              <a:t> </a:t>
            </a:r>
            <a:r>
              <a:rPr lang="de-DE" dirty="0" err="1" smtClean="0"/>
              <a:t>thinking</a:t>
            </a:r>
            <a:r>
              <a:rPr lang="de-DE" dirty="0" smtClean="0"/>
              <a:t>,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“</a:t>
            </a:r>
            <a:r>
              <a:rPr lang="de-DE" dirty="0" err="1" smtClean="0"/>
              <a:t>masculine</a:t>
            </a:r>
            <a:r>
              <a:rPr lang="de-DE" dirty="0" smtClean="0"/>
              <a:t>“ </a:t>
            </a:r>
            <a:r>
              <a:rPr lang="de-DE" dirty="0" err="1" smtClean="0"/>
              <a:t>traits</a:t>
            </a:r>
            <a:r>
              <a:rPr lang="de-DE" dirty="0" smtClean="0"/>
              <a:t>,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independence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bravery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588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Alice_in_Wonderland.jpg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8" b="15348"/>
          <a:stretch>
            <a:fillRect/>
          </a:stretch>
        </p:blipFill>
        <p:spPr/>
      </p:pic>
      <p:pic>
        <p:nvPicPr>
          <p:cNvPr id="6" name="Bildplatzhalter 5" descr="pippi.jp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" b="1450"/>
          <a:stretch>
            <a:fillRect/>
          </a:stretch>
        </p:blipFill>
        <p:spPr/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34487" y="736182"/>
            <a:ext cx="4537999" cy="1949868"/>
          </a:xfrm>
        </p:spPr>
        <p:txBody>
          <a:bodyPr/>
          <a:lstStyle/>
          <a:p>
            <a:pPr algn="ctr"/>
            <a:r>
              <a:rPr lang="de-DE" dirty="0" smtClean="0"/>
              <a:t>The Adventurous Heroine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sz="half" idx="2"/>
          </p:nvPr>
        </p:nvSpPr>
        <p:spPr>
          <a:xfrm>
            <a:off x="5013432" y="3222339"/>
            <a:ext cx="3566160" cy="335617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de-DE" sz="2400" dirty="0" smtClean="0"/>
              <a:t>Female </a:t>
            </a:r>
            <a:r>
              <a:rPr lang="de-DE" sz="2400" dirty="0" err="1" smtClean="0"/>
              <a:t>adventurers</a:t>
            </a:r>
            <a:r>
              <a:rPr lang="de-DE" sz="2400" dirty="0" smtClean="0"/>
              <a:t> </a:t>
            </a:r>
            <a:r>
              <a:rPr lang="de-DE" sz="2400" dirty="0" err="1" smtClean="0"/>
              <a:t>remain</a:t>
            </a:r>
            <a:r>
              <a:rPr lang="de-DE" sz="2400" dirty="0" smtClean="0"/>
              <a:t> </a:t>
            </a:r>
            <a:r>
              <a:rPr lang="de-DE" sz="2400" dirty="0" err="1" smtClean="0"/>
              <a:t>few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far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</a:t>
            </a:r>
            <a:r>
              <a:rPr lang="de-DE" sz="2400" dirty="0" err="1" smtClean="0"/>
              <a:t>until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mid-‘90s. </a:t>
            </a:r>
            <a:r>
              <a:rPr lang="de-DE" sz="2400" dirty="0" err="1" smtClean="0"/>
              <a:t>Notable</a:t>
            </a:r>
            <a:r>
              <a:rPr lang="de-DE" sz="2400" dirty="0" smtClean="0"/>
              <a:t> </a:t>
            </a:r>
            <a:r>
              <a:rPr lang="de-DE" sz="2400" dirty="0" err="1" smtClean="0"/>
              <a:t>exceptions</a:t>
            </a:r>
            <a:r>
              <a:rPr lang="de-DE" sz="2400" dirty="0" smtClean="0"/>
              <a:t> </a:t>
            </a:r>
            <a:r>
              <a:rPr lang="de-DE" sz="2400" dirty="0" err="1" smtClean="0"/>
              <a:t>include</a:t>
            </a:r>
            <a:r>
              <a:rPr lang="de-DE" sz="2400" dirty="0" smtClean="0"/>
              <a:t> Alice (in </a:t>
            </a:r>
            <a:r>
              <a:rPr lang="de-DE" sz="2400" dirty="0" err="1" smtClean="0"/>
              <a:t>Wonderland</a:t>
            </a:r>
            <a:r>
              <a:rPr lang="de-DE" sz="2400" dirty="0" smtClean="0"/>
              <a:t>), Pippi </a:t>
            </a:r>
            <a:r>
              <a:rPr lang="de-DE" sz="2400" dirty="0" err="1" smtClean="0"/>
              <a:t>Longstocking</a:t>
            </a:r>
            <a:r>
              <a:rPr lang="de-DE" sz="2400" dirty="0" smtClean="0"/>
              <a:t>,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i="1" dirty="0" smtClean="0"/>
              <a:t>A </a:t>
            </a:r>
            <a:r>
              <a:rPr lang="de-DE" sz="2400" i="1" dirty="0" err="1" smtClean="0"/>
              <a:t>Wrinkle</a:t>
            </a:r>
            <a:r>
              <a:rPr lang="de-DE" sz="2400" i="1" dirty="0" smtClean="0"/>
              <a:t> in </a:t>
            </a:r>
            <a:r>
              <a:rPr lang="de-DE" sz="2400" i="1" dirty="0" err="1" smtClean="0"/>
              <a:t>Time</a:t>
            </a:r>
            <a:r>
              <a:rPr lang="de-DE" sz="2400" dirty="0" err="1" smtClean="0"/>
              <a:t>‘s</a:t>
            </a:r>
            <a:r>
              <a:rPr lang="de-DE" sz="2400" i="1" dirty="0"/>
              <a:t> </a:t>
            </a:r>
            <a:r>
              <a:rPr lang="de-DE" sz="2400" dirty="0" smtClean="0"/>
              <a:t>Meg </a:t>
            </a:r>
            <a:r>
              <a:rPr lang="de-DE" sz="2400" dirty="0" err="1" smtClean="0"/>
              <a:t>Murry</a:t>
            </a:r>
            <a:r>
              <a:rPr lang="de-DE" sz="2400" dirty="0" smtClean="0"/>
              <a:t>.  </a:t>
            </a:r>
          </a:p>
          <a:p>
            <a:pPr marL="285750" indent="-285750">
              <a:buFont typeface="Arial"/>
              <a:buChar char="•"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98429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err="1" smtClean="0"/>
              <a:t>Hermione</a:t>
            </a:r>
            <a:r>
              <a:rPr lang="de-DE" sz="3200" dirty="0" smtClean="0"/>
              <a:t> </a:t>
            </a:r>
            <a:r>
              <a:rPr lang="de-DE" sz="3200" dirty="0" err="1" smtClean="0"/>
              <a:t>Granger</a:t>
            </a:r>
            <a:endParaRPr lang="de-DE" sz="32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17544" y="3625699"/>
            <a:ext cx="3566160" cy="2253082"/>
          </a:xfrm>
        </p:spPr>
        <p:txBody>
          <a:bodyPr>
            <a:normAutofit/>
          </a:bodyPr>
          <a:lstStyle/>
          <a:p>
            <a:pPr algn="ctr"/>
            <a:r>
              <a:rPr lang="de-DE" sz="2400" dirty="0" smtClean="0"/>
              <a:t>JK </a:t>
            </a:r>
            <a:r>
              <a:rPr lang="de-DE" sz="2400" dirty="0" err="1" smtClean="0"/>
              <a:t>Rowling‘s</a:t>
            </a:r>
            <a:r>
              <a:rPr lang="de-DE" sz="2400" dirty="0" smtClean="0"/>
              <a:t> </a:t>
            </a:r>
            <a:r>
              <a:rPr lang="de-DE" sz="2400" i="1" dirty="0" smtClean="0"/>
              <a:t>Harry Potter </a:t>
            </a:r>
            <a:r>
              <a:rPr lang="de-DE" sz="2400" dirty="0" err="1" smtClean="0"/>
              <a:t>series</a:t>
            </a:r>
            <a:r>
              <a:rPr lang="de-DE" sz="2400" dirty="0" smtClean="0"/>
              <a:t> (1997-2007)</a:t>
            </a:r>
            <a:endParaRPr lang="de-DE" sz="2400" dirty="0"/>
          </a:p>
        </p:txBody>
      </p:sp>
      <p:pic>
        <p:nvPicPr>
          <p:cNvPr id="6" name="Bildplatzhalter 5" descr="Hermione_Granger_poster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6" r="126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354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Lyra </a:t>
            </a:r>
            <a:r>
              <a:rPr lang="de-DE" dirty="0" err="1" smtClean="0"/>
              <a:t>Belaqua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17544" y="3478462"/>
            <a:ext cx="3566160" cy="1384691"/>
          </a:xfrm>
        </p:spPr>
        <p:txBody>
          <a:bodyPr>
            <a:normAutofit/>
          </a:bodyPr>
          <a:lstStyle/>
          <a:p>
            <a:pPr algn="ctr"/>
            <a:r>
              <a:rPr lang="de-DE" sz="2400" dirty="0" smtClean="0"/>
              <a:t>Philip </a:t>
            </a:r>
            <a:r>
              <a:rPr lang="de-DE" sz="2400" dirty="0" err="1" smtClean="0"/>
              <a:t>Pullman‘s</a:t>
            </a:r>
            <a:r>
              <a:rPr lang="de-DE" sz="2400" dirty="0" smtClean="0"/>
              <a:t> </a:t>
            </a:r>
            <a:r>
              <a:rPr lang="de-DE" sz="2400" i="1" dirty="0" smtClean="0"/>
              <a:t>His Dark Materials </a:t>
            </a:r>
            <a:r>
              <a:rPr lang="de-DE" sz="2400" dirty="0" err="1" smtClean="0"/>
              <a:t>trilogy</a:t>
            </a:r>
            <a:r>
              <a:rPr lang="de-DE" sz="2400" dirty="0" smtClean="0"/>
              <a:t> (1995-2000)</a:t>
            </a:r>
            <a:endParaRPr lang="de-DE" sz="2400" dirty="0"/>
          </a:p>
        </p:txBody>
      </p:sp>
      <p:pic>
        <p:nvPicPr>
          <p:cNvPr id="6" name="Bildplatzhalter 5" descr="av-130.jpg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2" b="16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713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Meggie</a:t>
            </a:r>
            <a:r>
              <a:rPr lang="de-DE" dirty="0" smtClean="0"/>
              <a:t> </a:t>
            </a:r>
            <a:r>
              <a:rPr lang="de-DE" dirty="0" err="1" smtClean="0"/>
              <a:t>Folchart</a:t>
            </a:r>
            <a:endParaRPr lang="de-DE" dirty="0"/>
          </a:p>
        </p:txBody>
      </p:sp>
      <p:pic>
        <p:nvPicPr>
          <p:cNvPr id="6" name="Bildplatzhalter 5" descr="inkheart47.jpg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r="267"/>
          <a:stretch>
            <a:fillRect/>
          </a:stretch>
        </p:blipFill>
        <p:spPr/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158117" y="5484560"/>
            <a:ext cx="5532958" cy="1104273"/>
          </a:xfrm>
        </p:spPr>
        <p:txBody>
          <a:bodyPr>
            <a:normAutofit/>
          </a:bodyPr>
          <a:lstStyle/>
          <a:p>
            <a:pPr algn="ctr"/>
            <a:r>
              <a:rPr lang="de-DE" sz="2400" dirty="0" smtClean="0"/>
              <a:t>Cornelia </a:t>
            </a:r>
            <a:r>
              <a:rPr lang="de-DE" sz="2400" dirty="0" err="1" smtClean="0"/>
              <a:t>Funke‘s</a:t>
            </a:r>
            <a:r>
              <a:rPr lang="de-DE" sz="2400" dirty="0" smtClean="0"/>
              <a:t> </a:t>
            </a:r>
            <a:r>
              <a:rPr lang="de-DE" sz="2400" i="1" dirty="0" err="1" smtClean="0"/>
              <a:t>Inkheart</a:t>
            </a:r>
            <a:r>
              <a:rPr lang="de-DE" sz="2400" i="1" dirty="0" smtClean="0"/>
              <a:t> </a:t>
            </a:r>
            <a:r>
              <a:rPr lang="de-DE" sz="2400" dirty="0" err="1" smtClean="0"/>
              <a:t>trilogy</a:t>
            </a:r>
            <a:r>
              <a:rPr lang="de-DE" sz="2400" dirty="0" smtClean="0"/>
              <a:t> (2003-2007)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9878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231900"/>
          </a:xfrm>
        </p:spPr>
        <p:txBody>
          <a:bodyPr/>
          <a:lstStyle/>
          <a:p>
            <a:r>
              <a:rPr lang="de-DE" dirty="0" smtClean="0"/>
              <a:t>Points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err="1" smtClean="0"/>
              <a:t>adapted</a:t>
            </a:r>
            <a:r>
              <a:rPr lang="de-DE" sz="2400" dirty="0" smtClean="0"/>
              <a:t> </a:t>
            </a:r>
            <a:r>
              <a:rPr lang="de-DE" sz="2400" dirty="0" err="1" smtClean="0"/>
              <a:t>from</a:t>
            </a:r>
            <a:r>
              <a:rPr lang="de-DE" sz="2400" dirty="0" smtClean="0"/>
              <a:t> Manuela Kalbermatten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969287"/>
            <a:ext cx="7313613" cy="4674759"/>
          </a:xfrm>
        </p:spPr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impulse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leave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endParaRPr lang="de-DE" dirty="0" smtClean="0"/>
          </a:p>
          <a:p>
            <a:r>
              <a:rPr lang="de-DE" dirty="0" err="1" smtClean="0"/>
              <a:t>Adventure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 smtClean="0"/>
          </a:p>
          <a:p>
            <a:r>
              <a:rPr lang="de-DE" dirty="0" err="1" smtClean="0"/>
              <a:t>Masculine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feminine </a:t>
            </a:r>
            <a:r>
              <a:rPr lang="de-DE" dirty="0" err="1" smtClean="0"/>
              <a:t>traits</a:t>
            </a:r>
            <a:endParaRPr lang="de-DE" dirty="0" smtClean="0"/>
          </a:p>
          <a:p>
            <a:r>
              <a:rPr lang="de-DE" dirty="0" smtClean="0"/>
              <a:t>Independence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sociality</a:t>
            </a:r>
            <a:endParaRPr lang="de-DE" dirty="0" smtClean="0"/>
          </a:p>
          <a:p>
            <a:r>
              <a:rPr lang="de-DE" dirty="0" smtClean="0"/>
              <a:t>Nature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culture</a:t>
            </a:r>
            <a:endParaRPr lang="de-DE" dirty="0" smtClean="0"/>
          </a:p>
          <a:p>
            <a:r>
              <a:rPr lang="de-DE" dirty="0" smtClean="0"/>
              <a:t>Love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sexuality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9" name="Bild 8" descr="manuel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633" y="1969286"/>
            <a:ext cx="3290367" cy="475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9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28832"/>
            <a:ext cx="7313613" cy="754587"/>
          </a:xfrm>
        </p:spPr>
        <p:txBody>
          <a:bodyPr/>
          <a:lstStyle/>
          <a:p>
            <a:r>
              <a:rPr lang="de-DE" dirty="0" smtClean="0"/>
              <a:t>The Impulse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Leave</a:t>
            </a:r>
            <a:r>
              <a:rPr lang="de-DE" dirty="0" smtClean="0"/>
              <a:t> Home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892" y="883419"/>
            <a:ext cx="8743633" cy="5974581"/>
          </a:xfrm>
        </p:spPr>
        <p:txBody>
          <a:bodyPr>
            <a:normAutofit/>
          </a:bodyPr>
          <a:lstStyle/>
          <a:p>
            <a:r>
              <a:rPr lang="de-DE" u="sng" dirty="0" smtClean="0"/>
              <a:t>Individual </a:t>
            </a:r>
            <a:r>
              <a:rPr lang="de-DE" u="sng" dirty="0" err="1" smtClean="0"/>
              <a:t>motivation</a:t>
            </a:r>
            <a:r>
              <a:rPr lang="de-DE" dirty="0" smtClean="0"/>
              <a:t>: </a:t>
            </a:r>
            <a:r>
              <a:rPr lang="de-DE" dirty="0" err="1" smtClean="0"/>
              <a:t>rescuing</a:t>
            </a:r>
            <a:r>
              <a:rPr lang="de-DE" dirty="0" smtClean="0"/>
              <a:t> a </a:t>
            </a:r>
            <a:r>
              <a:rPr lang="de-DE" dirty="0" err="1" smtClean="0"/>
              <a:t>loved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Hermione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wants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save her </a:t>
            </a:r>
            <a:r>
              <a:rPr lang="de-DE" dirty="0" err="1" smtClean="0">
                <a:sym typeface="Wingdings"/>
              </a:rPr>
              <a:t>friend</a:t>
            </a:r>
            <a:r>
              <a:rPr lang="de-DE" dirty="0" smtClean="0">
                <a:sym typeface="Wingdings"/>
              </a:rPr>
              <a:t> Harry, Lyra </a:t>
            </a:r>
            <a:r>
              <a:rPr lang="de-DE" dirty="0" err="1" smtClean="0">
                <a:sym typeface="Wingdings"/>
              </a:rPr>
              <a:t>wants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save her </a:t>
            </a:r>
            <a:r>
              <a:rPr lang="de-DE" dirty="0" err="1" smtClean="0">
                <a:sym typeface="Wingdings"/>
              </a:rPr>
              <a:t>friend</a:t>
            </a:r>
            <a:r>
              <a:rPr lang="de-DE" dirty="0" smtClean="0">
                <a:sym typeface="Wingdings"/>
              </a:rPr>
              <a:t> Roger,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Meggie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wants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save her </a:t>
            </a:r>
            <a:r>
              <a:rPr lang="de-DE" dirty="0" err="1" smtClean="0">
                <a:sym typeface="Wingdings"/>
              </a:rPr>
              <a:t>father</a:t>
            </a:r>
            <a:r>
              <a:rPr lang="de-DE" dirty="0" smtClean="0">
                <a:sym typeface="Wingdings"/>
              </a:rPr>
              <a:t> Mo. </a:t>
            </a:r>
            <a:r>
              <a:rPr lang="de-DE" dirty="0" smtClean="0"/>
              <a:t> </a:t>
            </a:r>
          </a:p>
          <a:p>
            <a:r>
              <a:rPr lang="de-DE" u="sng" dirty="0" err="1" smtClean="0"/>
              <a:t>Social</a:t>
            </a:r>
            <a:r>
              <a:rPr lang="de-DE" u="sng" dirty="0" smtClean="0"/>
              <a:t> </a:t>
            </a:r>
            <a:r>
              <a:rPr lang="de-DE" u="sng" dirty="0" err="1" smtClean="0"/>
              <a:t>motivation</a:t>
            </a:r>
            <a:r>
              <a:rPr lang="de-DE" dirty="0" smtClean="0"/>
              <a:t>: </a:t>
            </a:r>
            <a:r>
              <a:rPr lang="de-DE" dirty="0" err="1" smtClean="0"/>
              <a:t>reestablishing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Hermione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sets</a:t>
            </a:r>
            <a:r>
              <a:rPr lang="de-DE" dirty="0" smtClean="0">
                <a:sym typeface="Wingdings"/>
              </a:rPr>
              <a:t> out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defeat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Voldemort</a:t>
            </a:r>
            <a:r>
              <a:rPr lang="de-DE" dirty="0" smtClean="0">
                <a:sym typeface="Wingdings"/>
              </a:rPr>
              <a:t>, Lyra </a:t>
            </a:r>
            <a:r>
              <a:rPr lang="de-DE" dirty="0" err="1" smtClean="0">
                <a:sym typeface="Wingdings"/>
              </a:rPr>
              <a:t>wants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establish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“</a:t>
            </a:r>
            <a:r>
              <a:rPr lang="de-DE" dirty="0" err="1" smtClean="0">
                <a:sym typeface="Wingdings"/>
              </a:rPr>
              <a:t>Republic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Heaven,“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Meggie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fights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against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tyrant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Capricorn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and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his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evil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army</a:t>
            </a:r>
            <a:r>
              <a:rPr lang="de-DE" dirty="0" smtClean="0">
                <a:sym typeface="Wingdings"/>
              </a:rPr>
              <a:t>.</a:t>
            </a:r>
          </a:p>
          <a:p>
            <a:r>
              <a:rPr lang="de-DE" u="sng" dirty="0" err="1" smtClean="0"/>
              <a:t>Emancipatory</a:t>
            </a:r>
            <a:r>
              <a:rPr lang="de-DE" u="sng" dirty="0" smtClean="0"/>
              <a:t> </a:t>
            </a:r>
            <a:r>
              <a:rPr lang="de-DE" u="sng" dirty="0" err="1" smtClean="0"/>
              <a:t>Function</a:t>
            </a:r>
            <a:r>
              <a:rPr lang="de-DE" u="sng" dirty="0" smtClean="0"/>
              <a:t>:</a:t>
            </a:r>
            <a:r>
              <a:rPr lang="de-DE" dirty="0" smtClean="0"/>
              <a:t> </a:t>
            </a:r>
            <a:r>
              <a:rPr lang="de-DE" dirty="0" err="1" smtClean="0"/>
              <a:t>Unlike</a:t>
            </a:r>
            <a:r>
              <a:rPr lang="de-DE" dirty="0" smtClean="0"/>
              <a:t> (male) </a:t>
            </a:r>
            <a:r>
              <a:rPr lang="de-DE" dirty="0" err="1" smtClean="0"/>
              <a:t>adventurers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18th </a:t>
            </a:r>
            <a:r>
              <a:rPr lang="de-DE" dirty="0" err="1" smtClean="0"/>
              <a:t>and</a:t>
            </a:r>
            <a:r>
              <a:rPr lang="de-DE" dirty="0" smtClean="0"/>
              <a:t> 19th </a:t>
            </a:r>
            <a:r>
              <a:rPr lang="de-DE" dirty="0" err="1" smtClean="0"/>
              <a:t>centuries</a:t>
            </a:r>
            <a:r>
              <a:rPr lang="de-DE" dirty="0" smtClean="0"/>
              <a:t>, </a:t>
            </a:r>
            <a:r>
              <a:rPr lang="de-DE" dirty="0" err="1" smtClean="0"/>
              <a:t>Hermione</a:t>
            </a:r>
            <a:r>
              <a:rPr lang="de-DE" dirty="0" smtClean="0"/>
              <a:t>, Lyra,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Meggie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complex</a:t>
            </a:r>
            <a:r>
              <a:rPr lang="de-DE" dirty="0" smtClean="0"/>
              <a:t> </a:t>
            </a:r>
            <a:r>
              <a:rPr lang="de-DE" dirty="0" err="1" smtClean="0"/>
              <a:t>characters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strengths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weaknesses</a:t>
            </a:r>
            <a:r>
              <a:rPr lang="de-DE" dirty="0" smtClean="0"/>
              <a:t>.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realistic</a:t>
            </a:r>
            <a:r>
              <a:rPr lang="de-DE" dirty="0" smtClean="0"/>
              <a:t> </a:t>
            </a:r>
            <a:r>
              <a:rPr lang="de-DE" dirty="0" err="1" smtClean="0"/>
              <a:t>portrayal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“normal </a:t>
            </a:r>
            <a:r>
              <a:rPr lang="de-DE" dirty="0" err="1" smtClean="0"/>
              <a:t>girls</a:t>
            </a:r>
            <a:r>
              <a:rPr lang="de-DE" dirty="0" smtClean="0"/>
              <a:t>“ </a:t>
            </a:r>
            <a:r>
              <a:rPr lang="de-DE" dirty="0" err="1" smtClean="0"/>
              <a:t>facilitates</a:t>
            </a:r>
            <a:r>
              <a:rPr lang="de-DE" dirty="0" smtClean="0"/>
              <a:t> </a:t>
            </a:r>
            <a:r>
              <a:rPr lang="de-DE" dirty="0" err="1" smtClean="0"/>
              <a:t>reader</a:t>
            </a:r>
            <a:r>
              <a:rPr lang="de-DE" dirty="0" smtClean="0"/>
              <a:t> </a:t>
            </a:r>
            <a:r>
              <a:rPr lang="de-DE" dirty="0" err="1" smtClean="0"/>
              <a:t>identification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encourages</a:t>
            </a:r>
            <a:r>
              <a:rPr lang="de-DE" dirty="0" smtClean="0"/>
              <a:t> </a:t>
            </a:r>
            <a:r>
              <a:rPr lang="de-DE" dirty="0" err="1" smtClean="0"/>
              <a:t>young</a:t>
            </a:r>
            <a:r>
              <a:rPr lang="de-DE" dirty="0" smtClean="0"/>
              <a:t> </a:t>
            </a:r>
            <a:r>
              <a:rPr lang="de-DE" dirty="0" err="1" smtClean="0"/>
              <a:t>women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transcend</a:t>
            </a:r>
            <a:r>
              <a:rPr lang="de-DE" dirty="0" smtClean="0"/>
              <a:t> </a:t>
            </a:r>
            <a:r>
              <a:rPr lang="de-DE" dirty="0" err="1" smtClean="0"/>
              <a:t>gender</a:t>
            </a:r>
            <a:r>
              <a:rPr lang="de-DE" dirty="0" smtClean="0"/>
              <a:t> </a:t>
            </a:r>
            <a:r>
              <a:rPr lang="de-DE" dirty="0" err="1" smtClean="0"/>
              <a:t>confines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explore</a:t>
            </a:r>
            <a:r>
              <a:rPr lang="de-DE" dirty="0" smtClean="0"/>
              <a:t> </a:t>
            </a:r>
            <a:r>
              <a:rPr lang="de-DE" dirty="0" err="1" smtClean="0"/>
              <a:t>previously</a:t>
            </a:r>
            <a:r>
              <a:rPr lang="de-DE" dirty="0" smtClean="0"/>
              <a:t> </a:t>
            </a:r>
            <a:r>
              <a:rPr lang="de-DE" dirty="0" err="1" smtClean="0"/>
              <a:t>forbidden</a:t>
            </a:r>
            <a:r>
              <a:rPr lang="de-DE" dirty="0" smtClean="0"/>
              <a:t> </a:t>
            </a:r>
            <a:r>
              <a:rPr lang="de-DE" dirty="0" err="1" smtClean="0"/>
              <a:t>realms</a:t>
            </a:r>
            <a:r>
              <a:rPr lang="de-DE" dirty="0" smtClean="0"/>
              <a:t>. </a:t>
            </a:r>
            <a:endParaRPr lang="de-DE" u="sng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917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Elar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Elare.thmx</Template>
  <TotalTime>0</TotalTime>
  <Words>1571</Words>
  <Application>Microsoft Office PowerPoint</Application>
  <PresentationFormat>On-screen Show (4:3)</PresentationFormat>
  <Paragraphs>85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Elare</vt:lpstr>
      <vt:lpstr>Hermione and Snotty Save the Day: Female Adventurers and the Confines of Gender</vt:lpstr>
      <vt:lpstr>The Adventurous Hero</vt:lpstr>
      <vt:lpstr>The Adventurous Hero</vt:lpstr>
      <vt:lpstr>The Adventurous Heroine</vt:lpstr>
      <vt:lpstr>Hermione Granger</vt:lpstr>
      <vt:lpstr>Lyra Belaqua</vt:lpstr>
      <vt:lpstr>Meggie Folchart</vt:lpstr>
      <vt:lpstr>Points of Comparison adapted from Manuela Kalbermatten</vt:lpstr>
      <vt:lpstr>The Impulse to Leave Home</vt:lpstr>
      <vt:lpstr>Adventure as a Learning Process</vt:lpstr>
      <vt:lpstr>Masculine and Feminine Traits</vt:lpstr>
      <vt:lpstr>Independence vs Sociality</vt:lpstr>
      <vt:lpstr>Nature vs. Culture</vt:lpstr>
      <vt:lpstr>Love and Sexuality</vt:lpstr>
      <vt:lpstr>Katniss Everdeen</vt:lpstr>
      <vt:lpstr>Snotty/Lily</vt:lpstr>
      <vt:lpstr>Snotty and Lily</vt:lpstr>
      <vt:lpstr>Snotty and Lily</vt:lpstr>
      <vt:lpstr>Snotty and Lily</vt:lpstr>
      <vt:lpstr>Some Questions for You...</vt:lpstr>
      <vt:lpstr>Any Questions for 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Hermione and Snotty Save the Day: Female Adventurers and the Confines of Gender</dc:title>
  <dc:creator>Carmen Nolte</dc:creator>
  <cp:lastModifiedBy>Mel</cp:lastModifiedBy>
  <cp:revision>24</cp:revision>
  <dcterms:created xsi:type="dcterms:W3CDTF">2014-06-06T02:21:00Z</dcterms:created>
  <dcterms:modified xsi:type="dcterms:W3CDTF">2014-09-25T20:27:48Z</dcterms:modified>
</cp:coreProperties>
</file>